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8"/>
  </p:notesMasterIdLst>
  <p:sldIdLst>
    <p:sldId id="256" r:id="rId2"/>
    <p:sldId id="257" r:id="rId3"/>
    <p:sldId id="258" r:id="rId4"/>
    <p:sldId id="259" r:id="rId5"/>
    <p:sldId id="275" r:id="rId6"/>
    <p:sldId id="260" r:id="rId7"/>
    <p:sldId id="266" r:id="rId8"/>
    <p:sldId id="276" r:id="rId9"/>
    <p:sldId id="277" r:id="rId10"/>
    <p:sldId id="278" r:id="rId11"/>
    <p:sldId id="279" r:id="rId12"/>
    <p:sldId id="280" r:id="rId13"/>
    <p:sldId id="297" r:id="rId14"/>
    <p:sldId id="281" r:id="rId15"/>
    <p:sldId id="282" r:id="rId16"/>
    <p:sldId id="283" r:id="rId17"/>
    <p:sldId id="284" r:id="rId18"/>
    <p:sldId id="285" r:id="rId19"/>
    <p:sldId id="286" r:id="rId20"/>
    <p:sldId id="356" r:id="rId21"/>
    <p:sldId id="288" r:id="rId22"/>
    <p:sldId id="289" r:id="rId23"/>
    <p:sldId id="358" r:id="rId24"/>
    <p:sldId id="359" r:id="rId25"/>
    <p:sldId id="290" r:id="rId26"/>
    <p:sldId id="360" r:id="rId27"/>
    <p:sldId id="362" r:id="rId28"/>
    <p:sldId id="291" r:id="rId29"/>
    <p:sldId id="364" r:id="rId30"/>
    <p:sldId id="295" r:id="rId31"/>
    <p:sldId id="296" r:id="rId32"/>
    <p:sldId id="294" r:id="rId33"/>
    <p:sldId id="363" r:id="rId34"/>
    <p:sldId id="361" r:id="rId35"/>
    <p:sldId id="304" r:id="rId36"/>
    <p:sldId id="342"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Helvetica Neue Light" panose="02000403000000020004"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C24"/>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2585"/>
  </p:normalViewPr>
  <p:slideViewPr>
    <p:cSldViewPr snapToGrid="0">
      <p:cViewPr varScale="1">
        <p:scale>
          <a:sx n="105" d="100"/>
          <a:sy n="105" d="100"/>
        </p:scale>
        <p:origin x="11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en.wikipedia.org/wiki/Table_(databas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ata_lake" TargetMode="External"/><Relationship Id="rId3" Type="http://schemas.openxmlformats.org/officeDocument/2006/relationships/hyperlink" Target="https://en.wikipedia.org/wiki/Data_extraction" TargetMode="External"/><Relationship Id="rId7" Type="http://schemas.openxmlformats.org/officeDocument/2006/relationships/hyperlink" Target="https://en.wikipedia.org/wiki/Data_mar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Operational_data_store" TargetMode="External"/><Relationship Id="rId5" Type="http://schemas.openxmlformats.org/officeDocument/2006/relationships/hyperlink" Target="https://en.wikipedia.org/wiki/Data_cleansing" TargetMode="External"/><Relationship Id="rId4" Type="http://schemas.openxmlformats.org/officeDocument/2006/relationships/hyperlink" Target="https://en.wikipedia.org/wiki/Data_transform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involves extracting data from homogenous or </a:t>
            </a:r>
            <a:r>
              <a:rPr lang="en-US" dirty="0" err="1"/>
              <a:t>hetrogenous</a:t>
            </a:r>
            <a:r>
              <a:rPr lang="en-US" dirty="0"/>
              <a:t> sources.  </a:t>
            </a:r>
          </a:p>
          <a:p>
            <a:endParaRPr lang="en-US" dirty="0"/>
          </a:p>
          <a:p>
            <a:r>
              <a:rPr lang="en-US" dirty="0"/>
              <a:t>So all the data exists in your data </a:t>
            </a:r>
            <a:r>
              <a:rPr lang="en-US" dirty="0" err="1"/>
              <a:t>warhouse</a:t>
            </a:r>
            <a:r>
              <a:rPr lang="en-US" dirty="0"/>
              <a:t> Snowflake, but it is in the raw format and it does not give any insights.  We need to be smart about this.  Here is an opportunity to QA much of the data before we make is available to </a:t>
            </a:r>
            <a:r>
              <a:rPr lang="en-US" dirty="0" err="1"/>
              <a:t>pleabs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44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Facebook – back in the day when they first came out they gave you all the data – demographics, details, likes, dislikes </a:t>
            </a:r>
          </a:p>
          <a:p>
            <a:r>
              <a:rPr lang="en-US" dirty="0"/>
              <a:t>Turns out that data was actually really valuable and could be used to do some pretty bad things</a:t>
            </a:r>
          </a:p>
          <a:p>
            <a:r>
              <a:rPr lang="en-US" dirty="0"/>
              <a:t>Facebook got in trouble – First they limited the API pulls but turns out you could still scrape and crawl the site </a:t>
            </a:r>
          </a:p>
          <a:p>
            <a:r>
              <a:rPr lang="en-US" dirty="0"/>
              <a:t>Facebook got in trouble again! </a:t>
            </a:r>
          </a:p>
          <a:p>
            <a:r>
              <a:rPr lang="en-US" dirty="0"/>
              <a:t>Twitter still allows for some scraping </a:t>
            </a:r>
          </a:p>
          <a:p>
            <a:r>
              <a:rPr lang="en-US" dirty="0"/>
              <a:t>Reddit too </a:t>
            </a:r>
          </a:p>
          <a:p>
            <a:r>
              <a:rPr lang="en-US" dirty="0"/>
              <a:t>Surprising the information you can learn about a person based off of forums </a:t>
            </a:r>
          </a:p>
          <a:p>
            <a:r>
              <a:rPr lang="en-US" dirty="0"/>
              <a:t>But data security is a completely different lecture when you might leave with your heads and your phones wrapped in foil (my attempt at a joke)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051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Worth mentioning that they are NEVER to be deployed to </a:t>
            </a:r>
            <a:r>
              <a:rPr lang="en-US" dirty="0" err="1"/>
              <a:t>github</a:t>
            </a:r>
            <a:r>
              <a:rPr lang="en-US" dirty="0"/>
              <a:t> and that they need to use .</a:t>
            </a:r>
            <a:r>
              <a:rPr lang="en-US" dirty="0" err="1"/>
              <a:t>gitignore</a:t>
            </a:r>
            <a:r>
              <a:rPr lang="en-US" dirty="0"/>
              <a:t> to make sure that</a:t>
            </a:r>
          </a:p>
          <a:p>
            <a:r>
              <a:rPr lang="en-US" dirty="0"/>
              <a:t>passwords don't end up in a git repo (as all history is saved). Maybe suggest a password manager?(</a:t>
            </a:r>
            <a:r>
              <a:rPr lang="en-US" dirty="0" err="1"/>
              <a:t>Onepass</a:t>
            </a:r>
            <a:r>
              <a:rPr lang="en-US" dirty="0"/>
              <a:t>, </a:t>
            </a:r>
            <a:r>
              <a:rPr lang="en-US" dirty="0" err="1"/>
              <a:t>lastpass</a:t>
            </a:r>
            <a:r>
              <a:rPr lang="en-US" dirty="0"/>
              <a:t>, </a:t>
            </a:r>
            <a:r>
              <a:rPr lang="en-US" dirty="0" err="1"/>
              <a:t>etc</a:t>
            </a:r>
            <a:r>
              <a:rPr lang="en-US" dirty="0"/>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6388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acronym YMAL refers to itself in it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545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 lab – list out some examples of transformations and validations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665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Validations: We can talk about the simplest validation: Row count at source and target: </a:t>
            </a:r>
            <a:r>
              <a:rPr lang="en-US" dirty="0" err="1"/>
              <a:t>i.e</a:t>
            </a:r>
            <a:r>
              <a:rPr lang="en-US" dirty="0"/>
              <a:t>:</a:t>
            </a:r>
          </a:p>
          <a:p>
            <a:r>
              <a:rPr lang="en-US" dirty="0"/>
              <a:t>COUNT(*) on however many rows we are expecting.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046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example, processing all the transaction that have been performed by a major financial firm in a week. This data contains millions of records for a day that can be stored as a file or record etc. This particular file will undergo processing at the end of the day for various analysis that firm wants to do. Obviously it will take large amount of time for that file to be processed. That would be what Batch Processing is :)</a:t>
            </a:r>
            <a:r>
              <a:rPr lang="en-US" dirty="0">
                <a:effectLst/>
              </a:rPr>
              <a:t> </a:t>
            </a:r>
          </a:p>
          <a:p>
            <a:endParaRPr lang="en-US" dirty="0">
              <a:effectLst/>
            </a:endParaRPr>
          </a:p>
          <a:p>
            <a:r>
              <a:rPr lang="en-US" sz="1200" b="0" i="0" u="none" strike="noStrike" cap="none" dirty="0">
                <a:solidFill>
                  <a:schemeClr val="dk1"/>
                </a:solidFill>
                <a:effectLst/>
                <a:latin typeface="Calibri"/>
                <a:ea typeface="Calibri"/>
                <a:cs typeface="Calibri"/>
                <a:sym typeface="Calibri"/>
              </a:rPr>
              <a:t>When will batch processing work well?</a:t>
            </a:r>
          </a:p>
          <a:p>
            <a:pPr lvl="0"/>
            <a:r>
              <a:rPr lang="en-US" sz="1200" b="0" i="0" u="none" strike="noStrike" cap="none" dirty="0">
                <a:solidFill>
                  <a:schemeClr val="dk1"/>
                </a:solidFill>
                <a:effectLst/>
                <a:latin typeface="Calibri"/>
                <a:ea typeface="Calibri"/>
                <a:cs typeface="Calibri"/>
                <a:sym typeface="Calibri"/>
              </a:rPr>
              <a:t>Don’t need real time analytics results </a:t>
            </a:r>
          </a:p>
          <a:p>
            <a:endParaRPr lang="en-US"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633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Stream processing is a golden key if you want analytics results in real time</a:t>
            </a:r>
            <a:r>
              <a:rPr lang="en-US" dirty="0">
                <a:effectLst/>
              </a:rPr>
              <a:t>  </a:t>
            </a:r>
          </a:p>
          <a:p>
            <a:pPr>
              <a:buFontTx/>
              <a:buChar char="-"/>
            </a:pPr>
            <a:r>
              <a:rPr lang="en-US" dirty="0">
                <a:effectLst/>
              </a:rPr>
              <a:t>So this is what we need? Right?! Why not do this with all data?</a:t>
            </a:r>
          </a:p>
          <a:p>
            <a:pPr>
              <a:buFontTx/>
              <a:buChar char="-"/>
            </a:pPr>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Stream processing allows you to feed data into analytics tools as soon as they get generated and get instant analytics results.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multiple open source stream processing platforms such as Apache Kafka, Apache </a:t>
            </a:r>
            <a:r>
              <a:rPr lang="en-US" sz="1200" b="0" i="0" u="none" strike="noStrike" cap="none" dirty="0" err="1">
                <a:solidFill>
                  <a:schemeClr val="dk1"/>
                </a:solidFill>
                <a:effectLst/>
                <a:latin typeface="Calibri"/>
                <a:ea typeface="Calibri"/>
                <a:cs typeface="Calibri"/>
                <a:sym typeface="Calibri"/>
              </a:rPr>
              <a:t>Flink</a:t>
            </a:r>
            <a:r>
              <a:rPr lang="en-US" sz="1200" b="0" i="0" u="none" strike="noStrike" cap="none" dirty="0">
                <a:solidFill>
                  <a:schemeClr val="dk1"/>
                </a:solidFill>
                <a:effectLst/>
                <a:latin typeface="Calibri"/>
                <a:ea typeface="Calibri"/>
                <a:cs typeface="Calibri"/>
                <a:sym typeface="Calibri"/>
              </a:rPr>
              <a:t>, Apache Storm, Apache </a:t>
            </a:r>
            <a:r>
              <a:rPr lang="en-US" sz="1200" b="0" i="0" u="none" strike="noStrike" cap="none" dirty="0" err="1">
                <a:solidFill>
                  <a:schemeClr val="dk1"/>
                </a:solidFill>
                <a:effectLst/>
                <a:latin typeface="Calibri"/>
                <a:ea typeface="Calibri"/>
                <a:cs typeface="Calibri"/>
                <a:sym typeface="Calibri"/>
              </a:rPr>
              <a:t>Samza</a:t>
            </a:r>
            <a:r>
              <a:rPr lang="en-US" sz="1200" b="0" i="0" u="none" strike="noStrike" cap="none" dirty="0">
                <a:solidFill>
                  <a:schemeClr val="dk1"/>
                </a:solidFill>
                <a:effectLst/>
                <a:latin typeface="Calibri"/>
                <a:ea typeface="Calibri"/>
                <a:cs typeface="Calibri"/>
                <a:sym typeface="Calibri"/>
              </a:rPr>
              <a:t>, etc.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You can query data stream using a “Streaming SQL” language</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When Is an example of when stream processing most useful?</a:t>
            </a:r>
          </a:p>
          <a:p>
            <a:pPr lvl="0"/>
            <a:r>
              <a:rPr lang="en-US" sz="1200" b="0" i="0" u="none" strike="noStrike" cap="none" dirty="0">
                <a:solidFill>
                  <a:schemeClr val="dk1"/>
                </a:solidFill>
                <a:effectLst/>
                <a:latin typeface="Calibri"/>
                <a:ea typeface="Calibri"/>
                <a:cs typeface="Calibri"/>
                <a:sym typeface="Calibri"/>
              </a:rPr>
              <a:t>Fraud detection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548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566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popularity has grown because companies know they can move faster to deliver a scalable solution that are much more manageable than monolithic applications.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the mid-2000s, N-tier architecture was at its height of popularity. Organizations would build monolithic code bases backed by an RDBMS against which all CRUD was performed</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Object oriented programming encouraged engineers to reuse code – not their fault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Centralized – constrained by centralized system </a:t>
            </a:r>
          </a:p>
          <a:p>
            <a:r>
              <a:rPr lang="en-US" sz="1200" b="0" i="0" u="none" strike="noStrike" cap="none" dirty="0">
                <a:solidFill>
                  <a:schemeClr val="dk1"/>
                </a:solidFill>
                <a:effectLst/>
                <a:latin typeface="Calibri"/>
                <a:ea typeface="Calibri"/>
                <a:cs typeface="Calibri"/>
                <a:sym typeface="Calibri"/>
              </a:rPr>
              <a:t>	event waits on central system- &gt; batch processes -&gt; returned to central system  - &gt; then sent to consumer after some time </a:t>
            </a:r>
          </a:p>
          <a:p>
            <a:r>
              <a:rPr lang="en-US" sz="1200" b="0" i="0" u="none" strike="noStrike" cap="none" dirty="0">
                <a:solidFill>
                  <a:schemeClr val="dk1"/>
                </a:solidFill>
                <a:effectLst/>
                <a:latin typeface="Calibri"/>
                <a:ea typeface="Calibri"/>
                <a:cs typeface="Calibri"/>
                <a:sym typeface="Calibri"/>
              </a:rPr>
              <a:t>EDA – event creator -&gt; event manager - &gt; event consumers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Advantages </a:t>
            </a:r>
          </a:p>
          <a:p>
            <a:r>
              <a:rPr lang="en-US" sz="1200" b="0" i="0" u="none" strike="noStrike" cap="none" dirty="0">
                <a:solidFill>
                  <a:schemeClr val="dk1"/>
                </a:solidFill>
                <a:effectLst/>
                <a:latin typeface="Calibri"/>
                <a:ea typeface="Calibri"/>
                <a:cs typeface="Calibri"/>
                <a:sym typeface="Calibri"/>
              </a:rPr>
              <a:t>EDA</a:t>
            </a:r>
          </a:p>
          <a:p>
            <a:r>
              <a:rPr lang="en-US" sz="1200" b="0" i="0" u="none" strike="noStrike" cap="none" dirty="0">
                <a:solidFill>
                  <a:schemeClr val="dk1"/>
                </a:solidFill>
                <a:effectLst/>
                <a:latin typeface="Calibri"/>
                <a:ea typeface="Calibri"/>
                <a:cs typeface="Calibri"/>
                <a:sym typeface="Calibri"/>
              </a:rPr>
              <a:t>- 	loosely coupled structure – work well – used and reused </a:t>
            </a:r>
          </a:p>
          <a:p>
            <a:pPr>
              <a:buFontTx/>
              <a:buChar char="-"/>
            </a:pPr>
            <a:r>
              <a:rPr lang="en-US" sz="1200" b="0" i="0" u="none" strike="noStrike" cap="none" dirty="0">
                <a:solidFill>
                  <a:schemeClr val="dk1"/>
                </a:solidFill>
                <a:effectLst/>
                <a:latin typeface="Calibri"/>
                <a:ea typeface="Calibri"/>
                <a:cs typeface="Calibri"/>
                <a:sym typeface="Calibri"/>
              </a:rPr>
              <a:t>Versatility – normalized to unpredictable, non-linear, asynchronous  </a:t>
            </a:r>
            <a:r>
              <a:rPr lang="en-US" sz="1200" b="0" i="0" u="none" strike="noStrike" cap="none" dirty="0" err="1">
                <a:solidFill>
                  <a:schemeClr val="dk1"/>
                </a:solidFill>
                <a:effectLst/>
                <a:latin typeface="Calibri"/>
                <a:ea typeface="Calibri"/>
                <a:cs typeface="Calibri"/>
                <a:sym typeface="Calibri"/>
              </a:rPr>
              <a:t>enviroments</a:t>
            </a:r>
            <a:endParaRPr lang="en-US" sz="1200" b="0" i="0" u="none" strike="noStrike" cap="none" dirty="0">
              <a:solidFill>
                <a:schemeClr val="dk1"/>
              </a:solidFill>
              <a:effectLst/>
              <a:latin typeface="Calibri"/>
              <a:ea typeface="Calibri"/>
              <a:cs typeface="Calibri"/>
              <a:sym typeface="Calibri"/>
            </a:endParaRPr>
          </a:p>
          <a:p>
            <a:pPr>
              <a:buFontTx/>
              <a:buChar char="-"/>
            </a:pPr>
            <a:r>
              <a:rPr lang="en-US" sz="1200" b="0" i="0" u="none" strike="noStrike" cap="none" dirty="0">
                <a:solidFill>
                  <a:schemeClr val="dk1"/>
                </a:solidFill>
                <a:effectLst/>
                <a:latin typeface="Calibri"/>
                <a:ea typeface="Calibri"/>
                <a:cs typeface="Calibri"/>
                <a:sym typeface="Calibri"/>
              </a:rPr>
              <a:t>Real time analytics – pre-emptive world – focus on what is happening vs analyzing what happened before </a:t>
            </a:r>
          </a:p>
          <a:p>
            <a:pPr>
              <a:buFontTx/>
              <a:buChar char="-"/>
            </a:pPr>
            <a:r>
              <a:rPr lang="en-US" sz="1200" b="0" i="0" u="none" strike="noStrike" cap="none" dirty="0">
                <a:solidFill>
                  <a:schemeClr val="dk1"/>
                </a:solidFill>
                <a:effectLst/>
                <a:latin typeface="Calibri"/>
                <a:ea typeface="Calibri"/>
                <a:cs typeface="Calibri"/>
                <a:sym typeface="Calibri"/>
              </a:rPr>
              <a:t>Complex event processing – identify meaningful events and respond before or as soon as they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Calibri"/>
                <a:ea typeface="Calibri"/>
                <a:cs typeface="Calibri"/>
                <a:sym typeface="Calibri"/>
              </a:rPr>
              <a:t>Disadvantages</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Don’t know what events are a part of it – dependencies might become opaque</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Algorithmic trading – no one has full view of what is happening – granted it prevents full arbitrage (changes over time) </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Get very complex – increases cost </a:t>
            </a: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51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Take into account the cost of development and maintenance when deciding if this is the right solution for you</a:t>
            </a:r>
          </a:p>
          <a:p>
            <a:pPr>
              <a:buFontTx/>
              <a:buChar char="-"/>
            </a:pPr>
            <a:r>
              <a:rPr lang="en-US" dirty="0"/>
              <a:t>Don’t bring a knife to a gun fight … well don’t bring a sledge hammer when a screw driver will suffice </a:t>
            </a:r>
          </a:p>
          <a:p>
            <a:pPr>
              <a:buFontTx/>
              <a:buChar char="-"/>
            </a:pPr>
            <a:endParaRPr lang="en-US" sz="1200" b="0" i="0" u="none" strike="noStrike" cap="none" dirty="0">
              <a:solidFill>
                <a:schemeClr val="dk1"/>
              </a:solidFill>
              <a:effectLst/>
              <a:latin typeface="Calibri"/>
              <a:ea typeface="Calibri"/>
              <a:cs typeface="Calibri"/>
              <a:sym typeface="Calibri"/>
            </a:endParaRPr>
          </a:p>
          <a:p>
            <a:pPr marL="228600" lvl="0" indent="0">
              <a:buFont typeface="+mj-lt"/>
              <a:buNone/>
            </a:pPr>
            <a:r>
              <a:rPr lang="en-US" sz="1200" b="0" i="0" u="none" strike="noStrike" cap="none" dirty="0">
                <a:solidFill>
                  <a:schemeClr val="dk1"/>
                </a:solidFill>
                <a:effectLst/>
                <a:latin typeface="Calibri"/>
                <a:ea typeface="Calibri"/>
                <a:cs typeface="Calibri"/>
                <a:sym typeface="Calibri"/>
              </a:rPr>
              <a:t>6. How do you handle events that are not idempotent?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denoting an element of a set which is unchanged in value when multiplied or otherwise operated on by itself.</a:t>
            </a: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06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your data and discuss how this architecture would benefit your team or not </a:t>
            </a:r>
          </a:p>
          <a:p>
            <a:endParaRPr lang="en-US" dirty="0"/>
          </a:p>
          <a:p>
            <a:r>
              <a:rPr lang="en-US" dirty="0"/>
              <a:t>Come up with 1-2  pro and cons </a:t>
            </a:r>
          </a:p>
          <a:p>
            <a:endParaRPr lang="en-US" dirty="0"/>
          </a:p>
          <a:p>
            <a:r>
              <a:rPr lang="en-US" dirty="0"/>
              <a:t>We don’t need specifics on the data that you are thinking about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444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Loading data into the target data warehouse database is the last step of the ETL process.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 typical Data warehouse, huge volume of data needs to be loaded in a relatively short period (nights). Hence, load process should be optimized for performance.</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In case of load failure, recover mechanisms should be configured to restart from the point of failure without data integrity loss. </a:t>
            </a:r>
          </a:p>
          <a:p>
            <a:r>
              <a:rPr lang="en-US" sz="1200" b="0" i="0" u="none" strike="noStrike" cap="none" dirty="0">
                <a:solidFill>
                  <a:schemeClr val="dk1"/>
                </a:solidFill>
                <a:effectLst/>
                <a:latin typeface="Calibri"/>
                <a:ea typeface="Calibri"/>
                <a:cs typeface="Calibri"/>
                <a:sym typeface="Calibri"/>
              </a:rPr>
              <a:t>Data Warehouse admins need to monitor, resume, cancel loads as per prevailing server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Plan to set up multiple integrity checks - this will notify you before it’s too late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68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fundamental difference between </a:t>
            </a:r>
            <a:r>
              <a:rPr lang="en-US" sz="1200" b="1" i="0" u="none" strike="noStrike" cap="none" dirty="0">
                <a:solidFill>
                  <a:schemeClr val="dk1"/>
                </a:solidFill>
                <a:effectLst/>
                <a:latin typeface="Calibri"/>
                <a:ea typeface="Calibri"/>
                <a:cs typeface="Calibri"/>
                <a:sym typeface="Calibri"/>
              </a:rPr>
              <a:t>Kubernetes</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Docker</a:t>
            </a:r>
            <a:r>
              <a:rPr lang="en-US" sz="1200" b="0" i="0" u="none" strike="noStrike" cap="none" dirty="0">
                <a:solidFill>
                  <a:schemeClr val="dk1"/>
                </a:solidFill>
                <a:effectLst/>
                <a:latin typeface="Calibri"/>
                <a:ea typeface="Calibri"/>
                <a:cs typeface="Calibri"/>
                <a:sym typeface="Calibri"/>
              </a:rPr>
              <a:t> is that </a:t>
            </a:r>
            <a:r>
              <a:rPr lang="en-US" sz="1200" b="1" i="0" u="none" strike="noStrike" cap="none" dirty="0">
                <a:solidFill>
                  <a:schemeClr val="dk1"/>
                </a:solidFill>
                <a:effectLst/>
                <a:latin typeface="Calibri"/>
                <a:ea typeface="Calibri"/>
                <a:cs typeface="Calibri"/>
                <a:sym typeface="Calibri"/>
              </a:rPr>
              <a:t>Kubernetes</a:t>
            </a:r>
            <a:r>
              <a:rPr lang="en-US" sz="1200" b="0" i="0" u="none" strike="noStrike" cap="none" dirty="0">
                <a:solidFill>
                  <a:schemeClr val="dk1"/>
                </a:solidFill>
                <a:effectLst/>
                <a:latin typeface="Calibri"/>
                <a:ea typeface="Calibri"/>
                <a:cs typeface="Calibri"/>
                <a:sym typeface="Calibri"/>
              </a:rPr>
              <a:t> is meant to run across a cluster while </a:t>
            </a:r>
            <a:r>
              <a:rPr lang="en-US" sz="1200" b="1" i="0" u="none" strike="noStrike" cap="none" dirty="0">
                <a:solidFill>
                  <a:schemeClr val="dk1"/>
                </a:solidFill>
                <a:effectLst/>
                <a:latin typeface="Calibri"/>
                <a:ea typeface="Calibri"/>
                <a:cs typeface="Calibri"/>
                <a:sym typeface="Calibri"/>
              </a:rPr>
              <a:t>Docker</a:t>
            </a:r>
            <a:r>
              <a:rPr lang="en-US" sz="1200" b="0" i="0" u="none" strike="noStrike" cap="none" dirty="0">
                <a:solidFill>
                  <a:schemeClr val="dk1"/>
                </a:solidFill>
                <a:effectLst/>
                <a:latin typeface="Calibri"/>
                <a:ea typeface="Calibri"/>
                <a:cs typeface="Calibri"/>
                <a:sym typeface="Calibri"/>
              </a:rPr>
              <a:t> runs on a single node. </a:t>
            </a:r>
            <a:r>
              <a:rPr lang="en-US" sz="1200" b="1" i="0" u="none" strike="noStrike" cap="none" dirty="0">
                <a:solidFill>
                  <a:schemeClr val="dk1"/>
                </a:solidFill>
                <a:effectLst/>
                <a:latin typeface="Calibri"/>
                <a:ea typeface="Calibri"/>
                <a:cs typeface="Calibri"/>
                <a:sym typeface="Calibri"/>
              </a:rPr>
              <a:t>Kubernetes</a:t>
            </a:r>
            <a:r>
              <a:rPr lang="en-US" sz="1200" b="0" i="0" u="none" strike="noStrike" cap="none" dirty="0">
                <a:solidFill>
                  <a:schemeClr val="dk1"/>
                </a:solidFill>
                <a:effectLst/>
                <a:latin typeface="Calibri"/>
                <a:ea typeface="Calibri"/>
                <a:cs typeface="Calibri"/>
                <a:sym typeface="Calibri"/>
              </a:rPr>
              <a:t> is more extensive than </a:t>
            </a:r>
            <a:r>
              <a:rPr lang="en-US" sz="1200" b="1" i="0" u="none" strike="noStrike" cap="none" dirty="0">
                <a:solidFill>
                  <a:schemeClr val="dk1"/>
                </a:solidFill>
                <a:effectLst/>
                <a:latin typeface="Calibri"/>
                <a:ea typeface="Calibri"/>
                <a:cs typeface="Calibri"/>
                <a:sym typeface="Calibri"/>
              </a:rPr>
              <a:t>Docker</a:t>
            </a:r>
            <a:r>
              <a:rPr lang="en-US" sz="1200" b="0" i="0" u="none" strike="noStrike" cap="none" dirty="0">
                <a:solidFill>
                  <a:schemeClr val="dk1"/>
                </a:solidFill>
                <a:effectLst/>
                <a:latin typeface="Calibri"/>
                <a:ea typeface="Calibri"/>
                <a:cs typeface="Calibri"/>
                <a:sym typeface="Calibri"/>
              </a:rPr>
              <a:t> Swarm and is meant to coordinate clusters of nodes at scale in production in an efficient manner.</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Kubernetes is used along with docker </a:t>
            </a:r>
          </a:p>
          <a:p>
            <a:r>
              <a:rPr lang="en-US" dirty="0"/>
              <a:t>In practice it is used alongside docker for better control and implementation of containerized applications.  </a:t>
            </a:r>
          </a:p>
          <a:p>
            <a:r>
              <a:rPr lang="en-US" dirty="0"/>
              <a:t>And docker is a tool to automate the deployments of applications in lightweight containers to that the </a:t>
            </a:r>
            <a:r>
              <a:rPr lang="en-US"/>
              <a:t>work efficiently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0703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database index</a:t>
            </a:r>
            <a:r>
              <a:rPr lang="en-US" sz="1200" b="0" i="0" u="none" strike="noStrike" cap="none" dirty="0">
                <a:solidFill>
                  <a:schemeClr val="dk1"/>
                </a:solidFill>
                <a:effectLst/>
                <a:latin typeface="Calibri"/>
                <a:ea typeface="Calibri"/>
                <a:cs typeface="Calibri"/>
                <a:sym typeface="Calibri"/>
              </a:rPr>
              <a:t> is a </a:t>
            </a:r>
            <a:r>
              <a:rPr lang="en-US" sz="1200" b="0" i="0" u="none" strike="noStrike" cap="none" dirty="0">
                <a:solidFill>
                  <a:schemeClr val="dk1"/>
                </a:solidFill>
                <a:effectLst/>
                <a:latin typeface="Calibri"/>
                <a:ea typeface="Calibri"/>
                <a:cs typeface="Calibri"/>
                <a:sym typeface="Calibri"/>
                <a:hlinkClick r:id="rId3" tooltip="Data structure"/>
              </a:rPr>
              <a:t>data structure</a:t>
            </a:r>
            <a:r>
              <a:rPr lang="en-US" sz="1200" b="0" i="0" u="none" strike="noStrike" cap="none" dirty="0">
                <a:solidFill>
                  <a:schemeClr val="dk1"/>
                </a:solidFill>
                <a:effectLst/>
                <a:latin typeface="Calibri"/>
                <a:ea typeface="Calibri"/>
                <a:cs typeface="Calibri"/>
                <a:sym typeface="Calibri"/>
              </a:rPr>
              <a:t> that improves the speed of data retrieval operations on a </a:t>
            </a:r>
            <a:r>
              <a:rPr lang="en-US" sz="1200" b="0" i="0" u="none" strike="noStrike" cap="none" dirty="0">
                <a:solidFill>
                  <a:schemeClr val="dk1"/>
                </a:solidFill>
                <a:effectLst/>
                <a:latin typeface="Calibri"/>
                <a:ea typeface="Calibri"/>
                <a:cs typeface="Calibri"/>
                <a:sym typeface="Calibri"/>
                <a:hlinkClick r:id="rId4" tooltip="Table (database)"/>
              </a:rPr>
              <a:t>database table</a:t>
            </a:r>
            <a:r>
              <a:rPr lang="en-US" sz="1200" b="0" i="0" u="none" strike="noStrike" cap="none" dirty="0">
                <a:solidFill>
                  <a:schemeClr val="dk1"/>
                </a:solidFill>
                <a:effectLst/>
                <a:latin typeface="Calibri"/>
                <a:ea typeface="Calibri"/>
                <a:cs typeface="Calibri"/>
                <a:sym typeface="Calibri"/>
              </a:rPr>
              <a:t> at the cost of additional writes and storage space to maintain the index data structure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This is great and all but as you all should know from your snowflake class this is of the past!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How does snowflake handle this </a:t>
            </a:r>
          </a:p>
          <a:p>
            <a:r>
              <a:rPr lang="en-US" sz="1200" b="0" i="0" u="none" strike="noStrike" cap="none" dirty="0">
                <a:solidFill>
                  <a:schemeClr val="dk1"/>
                </a:solidFill>
                <a:effectLst/>
                <a:latin typeface="Calibri"/>
                <a:cs typeface="Calibri"/>
                <a:sym typeface="Calibri"/>
              </a:rPr>
              <a:t>The future is snow … ok micro partitions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INDEX Loading: Might be worth including a note on why indexes can bite you (</a:t>
            </a:r>
            <a:r>
              <a:rPr lang="en-US" sz="1200" b="0" i="0" u="none" strike="noStrike" cap="none" dirty="0" err="1">
                <a:solidFill>
                  <a:schemeClr val="dk1"/>
                </a:solidFill>
                <a:effectLst/>
                <a:latin typeface="Calibri"/>
                <a:cs typeface="Calibri"/>
                <a:sym typeface="Calibri"/>
              </a:rPr>
              <a:t>i.e</a:t>
            </a:r>
            <a:r>
              <a:rPr lang="en-US" sz="1200" b="0" i="0" u="none" strike="noStrike" cap="none" dirty="0">
                <a:solidFill>
                  <a:schemeClr val="dk1"/>
                </a:solidFill>
                <a:effectLst/>
                <a:latin typeface="Calibri"/>
                <a:cs typeface="Calibri"/>
                <a:sym typeface="Calibri"/>
              </a:rPr>
              <a:t>: if you index every row you will</a:t>
            </a:r>
          </a:p>
          <a:p>
            <a:r>
              <a:rPr lang="en-US" sz="1200" b="0" i="0" u="none" strike="noStrike" cap="none" dirty="0">
                <a:solidFill>
                  <a:schemeClr val="dk1"/>
                </a:solidFill>
                <a:effectLst/>
                <a:latin typeface="Calibri"/>
                <a:cs typeface="Calibri"/>
                <a:sym typeface="Calibri"/>
              </a:rPr>
              <a:t>WRECK your insert/update but SELECT will be very fast)</a:t>
            </a:r>
          </a:p>
          <a:p>
            <a:endParaRPr lang="en-US" sz="1200" b="0" i="0" u="none" strike="noStrike" cap="none" dirty="0">
              <a:solidFill>
                <a:schemeClr val="dk1"/>
              </a:solidFill>
              <a:effectLst/>
              <a:latin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760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These attributes are designed to serve two critical purposes: query constraining and/or filtering, and query result set labeling.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Types of facts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Additive – measures should be added to all dimensions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Semi- additive – measures may be added to some dimensions but not with others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Non-additive – it stores some basic unit of measurement of business process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Sales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Phone calls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Orders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791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make this into a white board session  or min lab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7461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date dimension is </a:t>
            </a:r>
            <a:r>
              <a:rPr lang="en-US" sz="1200" b="0" i="0" u="none" strike="noStrike" cap="none" dirty="0" err="1">
                <a:solidFill>
                  <a:schemeClr val="dk1"/>
                </a:solidFill>
                <a:effectLst/>
                <a:latin typeface="Calibri"/>
                <a:ea typeface="Calibri"/>
                <a:cs typeface="Calibri"/>
                <a:sym typeface="Calibri"/>
              </a:rPr>
              <a:t>snowflaked</a:t>
            </a:r>
            <a:r>
              <a:rPr lang="en-US" sz="1200" b="0" i="0" u="none" strike="noStrike" cap="none" dirty="0">
                <a:solidFill>
                  <a:schemeClr val="dk1"/>
                </a:solidFill>
                <a:effectLst/>
                <a:latin typeface="Calibri"/>
                <a:ea typeface="Calibri"/>
                <a:cs typeface="Calibri"/>
                <a:sym typeface="Calibri"/>
              </a:rPr>
              <a:t> into day, month, and year and a monthly aggregate is built, that existing month dimension can easily be used by the aggregate table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9052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Every organization would like to have all the data clean, but most of them are not ready to pay to wait or not ready to wait. To clean it all would simply take too long, so it is better not to try to cleanse all the data</a:t>
            </a:r>
            <a:r>
              <a:rPr lang="en-US" dirty="0">
                <a:effectLst/>
              </a:rPr>
              <a:t> </a:t>
            </a:r>
          </a:p>
          <a:p>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Always plan to clean something because the biggest reason for building the Data Warehouse is to offer cleaner and more reliable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Before cleansing all the dirty data, it is important for you to determine the cleansing cost for every dirty data element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reduce storage costs, store summarized data</a:t>
            </a:r>
            <a:r>
              <a:rPr lang="en-US" dirty="0">
                <a:effectLst/>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415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6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2130279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hear a little bit about the class. </a:t>
            </a:r>
          </a:p>
          <a:p>
            <a:pPr>
              <a:buFont typeface="Arial" panose="020B0604020202020204" pitchFamily="34" charset="0"/>
              <a:buChar char="•"/>
            </a:pPr>
            <a:r>
              <a:rPr lang="en-US" dirty="0"/>
              <a:t>Name </a:t>
            </a:r>
          </a:p>
          <a:p>
            <a:pPr>
              <a:buFont typeface="Arial" panose="020B0604020202020204" pitchFamily="34" charset="0"/>
              <a:buChar char="•"/>
            </a:pPr>
            <a:r>
              <a:rPr lang="en-US" dirty="0"/>
              <a:t>job title</a:t>
            </a:r>
          </a:p>
          <a:p>
            <a:pPr>
              <a:buFont typeface="Arial" panose="020B0604020202020204" pitchFamily="34" charset="0"/>
              <a:buChar char="•"/>
            </a:pPr>
            <a:r>
              <a:rPr lang="en-US" dirty="0"/>
              <a:t>experience</a:t>
            </a:r>
          </a:p>
          <a:p>
            <a:pPr>
              <a:buFont typeface="Arial" panose="020B0604020202020204" pitchFamily="34" charset="0"/>
              <a:buChar char="•"/>
            </a:pPr>
            <a:r>
              <a:rPr lang="en-US" dirty="0"/>
              <a:t>what you hope to gain from the class today?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6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between a data engineer, data analyst and the new hot job data scientist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95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essential fundamentals can be boiled down to 3 letters  ETL</a:t>
            </a:r>
          </a:p>
          <a:p>
            <a:endParaRPr lang="en-US" dirty="0"/>
          </a:p>
          <a:p>
            <a:r>
              <a:rPr lang="en-US" dirty="0"/>
              <a:t>Give me your 10 second spiel on each component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3" tooltip="Data extraction"/>
              </a:rPr>
              <a:t>Data extraction</a:t>
            </a:r>
            <a:r>
              <a:rPr lang="en-US" sz="1200" b="0" i="0" u="none" strike="noStrike" cap="none" dirty="0">
                <a:solidFill>
                  <a:schemeClr val="dk1"/>
                </a:solidFill>
                <a:effectLst/>
                <a:latin typeface="Calibri"/>
                <a:ea typeface="Calibri"/>
                <a:cs typeface="Calibri"/>
                <a:sym typeface="Calibri"/>
              </a:rPr>
              <a:t> involves extracting data from homogeneous or heterogeneous sources (taking multiple data sources that are all mixed up or all the same data from the same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4" tooltip="Data transformation"/>
              </a:rPr>
              <a:t>Data transformation</a:t>
            </a:r>
            <a:r>
              <a:rPr lang="en-US" sz="1200" b="0" i="0" u="none" strike="noStrike" cap="none" dirty="0">
                <a:solidFill>
                  <a:schemeClr val="dk1"/>
                </a:solidFill>
                <a:effectLst/>
                <a:latin typeface="Calibri"/>
                <a:ea typeface="Calibri"/>
                <a:cs typeface="Calibri"/>
                <a:sym typeface="Calibri"/>
              </a:rPr>
              <a:t> processes data by </a:t>
            </a:r>
            <a:r>
              <a:rPr lang="en-US" sz="1200" b="0" i="0" u="none" strike="noStrike" cap="none" dirty="0">
                <a:solidFill>
                  <a:schemeClr val="dk1"/>
                </a:solidFill>
                <a:effectLst/>
                <a:latin typeface="Calibri"/>
                <a:ea typeface="Calibri"/>
                <a:cs typeface="Calibri"/>
                <a:sym typeface="Calibri"/>
                <a:hlinkClick r:id="rId5" tooltip="Data cleansing"/>
              </a:rPr>
              <a:t>data cleansing</a:t>
            </a:r>
            <a:r>
              <a:rPr lang="en-US" sz="1200" b="0" i="0" u="none" strike="noStrike" cap="none" dirty="0">
                <a:solidFill>
                  <a:schemeClr val="dk1"/>
                </a:solidFill>
                <a:effectLst/>
                <a:latin typeface="Calibri"/>
                <a:ea typeface="Calibri"/>
                <a:cs typeface="Calibri"/>
                <a:sym typeface="Calibri"/>
              </a:rPr>
              <a:t> and transforming them into a proper storage format/structure for the purposes of querying and analysis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Data Loading describes the insertion of data into the final target database (for your team) such as an </a:t>
            </a:r>
            <a:r>
              <a:rPr lang="en-US" sz="1200" b="0" i="0" u="none" strike="noStrike" cap="none" dirty="0">
                <a:solidFill>
                  <a:schemeClr val="dk1"/>
                </a:solidFill>
                <a:effectLst/>
                <a:latin typeface="Calibri"/>
                <a:ea typeface="Calibri"/>
                <a:cs typeface="Calibri"/>
                <a:sym typeface="Calibri"/>
                <a:hlinkClick r:id="rId6" tooltip="Operational data store"/>
              </a:rPr>
              <a:t>operational data store</a:t>
            </a:r>
            <a:r>
              <a:rPr lang="en-US" sz="1200" b="0" i="0" u="none" strike="noStrike" cap="none" dirty="0">
                <a:solidFill>
                  <a:schemeClr val="dk1"/>
                </a:solidFill>
                <a:effectLst/>
                <a:latin typeface="Calibri"/>
                <a:ea typeface="Calibri"/>
                <a:cs typeface="Calibri"/>
                <a:sym typeface="Calibri"/>
              </a:rPr>
              <a:t>, a </a:t>
            </a:r>
            <a:r>
              <a:rPr lang="en-US" sz="1200" b="0" i="0" u="none" strike="noStrike" cap="none" dirty="0">
                <a:solidFill>
                  <a:schemeClr val="dk1"/>
                </a:solidFill>
                <a:effectLst/>
                <a:latin typeface="Calibri"/>
                <a:ea typeface="Calibri"/>
                <a:cs typeface="Calibri"/>
                <a:sym typeface="Calibri"/>
                <a:hlinkClick r:id="rId7" tooltip="Data mart"/>
              </a:rPr>
              <a:t>data mart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8" tooltip="Data lake"/>
              </a:rPr>
              <a:t>data lake</a:t>
            </a:r>
            <a:r>
              <a:rPr lang="en-US" sz="1200" b="0" i="0" u="none" strike="noStrike" cap="none" dirty="0">
                <a:solidFill>
                  <a:schemeClr val="dk1"/>
                </a:solidFill>
                <a:effectLst/>
                <a:latin typeface="Calibri"/>
                <a:ea typeface="Calibri"/>
                <a:cs typeface="Calibri"/>
                <a:sym typeface="Calibri"/>
              </a:rPr>
              <a:t> or a data warehouse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BUT WHY??? A few reasons …</a:t>
            </a:r>
          </a:p>
          <a:p>
            <a:r>
              <a:rPr lang="en-US" sz="1200" b="0" i="0" u="none" strike="noStrike" cap="none" dirty="0">
                <a:solidFill>
                  <a:schemeClr val="dk1"/>
                </a:solidFill>
                <a:effectLst/>
                <a:latin typeface="Calibri"/>
                <a:ea typeface="Calibri"/>
                <a:cs typeface="Calibri"/>
                <a:sym typeface="Calibri"/>
              </a:rPr>
              <a:t>OLTP (online transactional processing) </a:t>
            </a:r>
          </a:p>
          <a:p>
            <a:r>
              <a:rPr lang="en-US" sz="1200" b="0" i="0" u="none" strike="noStrike" cap="none" dirty="0">
                <a:solidFill>
                  <a:schemeClr val="dk1"/>
                </a:solidFill>
                <a:effectLst/>
                <a:latin typeface="Calibri"/>
                <a:ea typeface="Calibri"/>
                <a:cs typeface="Calibri"/>
                <a:sym typeface="Calibri"/>
              </a:rPr>
              <a:t>Not good at aggregates </a:t>
            </a:r>
          </a:p>
          <a:p>
            <a:r>
              <a:rPr lang="en-US" sz="1200" b="0" i="0" u="none" strike="noStrike" cap="none" dirty="0">
                <a:solidFill>
                  <a:schemeClr val="dk1"/>
                </a:solidFill>
                <a:effectLst/>
                <a:latin typeface="Calibri"/>
                <a:ea typeface="Calibri"/>
                <a:cs typeface="Calibri"/>
                <a:sym typeface="Calibri"/>
              </a:rPr>
              <a:t>OLAP (online analytical Processing) is complicated </a:t>
            </a:r>
          </a:p>
          <a:p>
            <a:r>
              <a:rPr lang="en-US" sz="1200" b="0" i="0" u="none" strike="noStrike" cap="none" dirty="0">
                <a:solidFill>
                  <a:schemeClr val="dk1"/>
                </a:solidFill>
                <a:effectLst/>
                <a:latin typeface="Calibri"/>
                <a:ea typeface="Calibri"/>
                <a:cs typeface="Calibri"/>
                <a:sym typeface="Calibri"/>
              </a:rPr>
              <a:t>Not designed to keep a history</a:t>
            </a:r>
          </a:p>
          <a:p>
            <a:r>
              <a:rPr lang="en-US" sz="1200" b="0" i="0" u="none" strike="noStrike" cap="none" dirty="0">
                <a:solidFill>
                  <a:schemeClr val="dk1"/>
                </a:solidFill>
                <a:effectLst/>
                <a:latin typeface="Calibri"/>
                <a:ea typeface="Calibri"/>
                <a:cs typeface="Calibri"/>
                <a:sym typeface="Calibri"/>
              </a:rPr>
              <a:t>As data grows we can tune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7486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3.tif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6.tiff"/><Relationship Id="rId4"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8.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2DE-CC40-AC4E-A88A-069E8CD817AF}"/>
              </a:ext>
            </a:extLst>
          </p:cNvPr>
          <p:cNvSpPr>
            <a:spLocks noGrp="1"/>
          </p:cNvSpPr>
          <p:nvPr>
            <p:ph type="title"/>
          </p:nvPr>
        </p:nvSpPr>
        <p:spPr>
          <a:xfrm>
            <a:off x="960000" y="310096"/>
            <a:ext cx="11232000" cy="908050"/>
          </a:xfrm>
        </p:spPr>
        <p:txBody>
          <a:bodyPr/>
          <a:lstStyle/>
          <a:p>
            <a:r>
              <a:rPr lang="en-US" dirty="0"/>
              <a:t>Basic ETL Process </a:t>
            </a:r>
          </a:p>
        </p:txBody>
      </p:sp>
      <p:sp>
        <p:nvSpPr>
          <p:cNvPr id="4" name="Slide Number Placeholder 3">
            <a:extLst>
              <a:ext uri="{FF2B5EF4-FFF2-40B4-BE49-F238E27FC236}">
                <a16:creationId xmlns:a16="http://schemas.microsoft.com/office/drawing/2014/main" id="{5574F55F-297B-4F48-9087-5222262A66CC}"/>
              </a:ext>
            </a:extLst>
          </p:cNvPr>
          <p:cNvSpPr>
            <a:spLocks noGrp="1"/>
          </p:cNvSpPr>
          <p:nvPr>
            <p:ph type="sldNum" idx="12"/>
          </p:nvPr>
        </p:nvSpPr>
        <p:spPr>
          <a:xfrm>
            <a:off x="11179358" y="6562038"/>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13" name="TextBox 12">
            <a:extLst>
              <a:ext uri="{FF2B5EF4-FFF2-40B4-BE49-F238E27FC236}">
                <a16:creationId xmlns:a16="http://schemas.microsoft.com/office/drawing/2014/main" id="{D4385617-07BB-F240-8AB5-76C0E75E1DB4}"/>
              </a:ext>
            </a:extLst>
          </p:cNvPr>
          <p:cNvSpPr txBox="1"/>
          <p:nvPr/>
        </p:nvSpPr>
        <p:spPr>
          <a:xfrm>
            <a:off x="1074184" y="1760205"/>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Selection of data aka extraction </a:t>
            </a:r>
          </a:p>
        </p:txBody>
      </p:sp>
      <p:pic>
        <p:nvPicPr>
          <p:cNvPr id="26" name="Picture 25" descr="A picture containing computer, computer, screen, monitor&#10;&#10;Description automatically generated">
            <a:extLst>
              <a:ext uri="{FF2B5EF4-FFF2-40B4-BE49-F238E27FC236}">
                <a16:creationId xmlns:a16="http://schemas.microsoft.com/office/drawing/2014/main" id="{8D3F23CB-FEA6-7D45-9858-C11C1046C10D}"/>
              </a:ext>
            </a:extLst>
          </p:cNvPr>
          <p:cNvPicPr>
            <a:picLocks noChangeAspect="1"/>
          </p:cNvPicPr>
          <p:nvPr/>
        </p:nvPicPr>
        <p:blipFill>
          <a:blip r:embed="rId2">
            <a:duotone>
              <a:prstClr val="black"/>
              <a:schemeClr val="accent1">
                <a:tint val="45000"/>
                <a:satMod val="400000"/>
              </a:schemeClr>
            </a:duotone>
          </a:blip>
          <a:stretch>
            <a:fillRect/>
          </a:stretch>
        </p:blipFill>
        <p:spPr>
          <a:xfrm>
            <a:off x="373352" y="1760205"/>
            <a:ext cx="8186180" cy="3286496"/>
          </a:xfrm>
          <a:prstGeom prst="rect">
            <a:avLst/>
          </a:prstGeom>
        </p:spPr>
      </p:pic>
      <p:sp>
        <p:nvSpPr>
          <p:cNvPr id="27" name="TextBox 26">
            <a:extLst>
              <a:ext uri="{FF2B5EF4-FFF2-40B4-BE49-F238E27FC236}">
                <a16:creationId xmlns:a16="http://schemas.microsoft.com/office/drawing/2014/main" id="{889B8EB0-47AD-DC48-A7DA-D07036036FA4}"/>
              </a:ext>
            </a:extLst>
          </p:cNvPr>
          <p:cNvSpPr txBox="1"/>
          <p:nvPr/>
        </p:nvSpPr>
        <p:spPr>
          <a:xfrm>
            <a:off x="4466442" y="4282044"/>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Transformations </a:t>
            </a:r>
          </a:p>
        </p:txBody>
      </p:sp>
      <p:sp>
        <p:nvSpPr>
          <p:cNvPr id="28" name="TextBox 27">
            <a:extLst>
              <a:ext uri="{FF2B5EF4-FFF2-40B4-BE49-F238E27FC236}">
                <a16:creationId xmlns:a16="http://schemas.microsoft.com/office/drawing/2014/main" id="{946DF283-992D-CB41-A858-9D7F9090B30E}"/>
              </a:ext>
            </a:extLst>
          </p:cNvPr>
          <p:cNvSpPr txBox="1"/>
          <p:nvPr/>
        </p:nvSpPr>
        <p:spPr>
          <a:xfrm>
            <a:off x="5761514" y="2283425"/>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Loading of data</a:t>
            </a:r>
          </a:p>
        </p:txBody>
      </p:sp>
      <p:sp>
        <p:nvSpPr>
          <p:cNvPr id="29" name="Can 28">
            <a:extLst>
              <a:ext uri="{FF2B5EF4-FFF2-40B4-BE49-F238E27FC236}">
                <a16:creationId xmlns:a16="http://schemas.microsoft.com/office/drawing/2014/main" id="{543EFD84-ADB3-C548-97FE-F95FEA25EDAC}"/>
              </a:ext>
            </a:extLst>
          </p:cNvPr>
          <p:cNvSpPr/>
          <p:nvPr/>
        </p:nvSpPr>
        <p:spPr>
          <a:xfrm>
            <a:off x="9050329" y="1325141"/>
            <a:ext cx="976184" cy="9829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5C8ABBB-CF6F-3C42-94E5-4A38969B692D}"/>
              </a:ext>
            </a:extLst>
          </p:cNvPr>
          <p:cNvPicPr>
            <a:picLocks noChangeAspect="1"/>
          </p:cNvPicPr>
          <p:nvPr/>
        </p:nvPicPr>
        <p:blipFill>
          <a:blip r:embed="rId3"/>
          <a:stretch>
            <a:fillRect/>
          </a:stretch>
        </p:blipFill>
        <p:spPr>
          <a:xfrm>
            <a:off x="8824084" y="2609338"/>
            <a:ext cx="1385239" cy="908050"/>
          </a:xfrm>
          <a:prstGeom prst="rect">
            <a:avLst/>
          </a:prstGeom>
        </p:spPr>
      </p:pic>
      <p:pic>
        <p:nvPicPr>
          <p:cNvPr id="31" name="Picture 30">
            <a:extLst>
              <a:ext uri="{FF2B5EF4-FFF2-40B4-BE49-F238E27FC236}">
                <a16:creationId xmlns:a16="http://schemas.microsoft.com/office/drawing/2014/main" id="{F88C69E9-AC9D-9B45-9BAA-37CEE69D800B}"/>
              </a:ext>
            </a:extLst>
          </p:cNvPr>
          <p:cNvPicPr>
            <a:picLocks noChangeAspect="1"/>
          </p:cNvPicPr>
          <p:nvPr/>
        </p:nvPicPr>
        <p:blipFill>
          <a:blip r:embed="rId4"/>
          <a:stretch>
            <a:fillRect/>
          </a:stretch>
        </p:blipFill>
        <p:spPr>
          <a:xfrm>
            <a:off x="10809499" y="2591202"/>
            <a:ext cx="908050" cy="908050"/>
          </a:xfrm>
          <a:prstGeom prst="rect">
            <a:avLst/>
          </a:prstGeom>
        </p:spPr>
      </p:pic>
      <p:sp>
        <p:nvSpPr>
          <p:cNvPr id="32" name="TextBox 31">
            <a:extLst>
              <a:ext uri="{FF2B5EF4-FFF2-40B4-BE49-F238E27FC236}">
                <a16:creationId xmlns:a16="http://schemas.microsoft.com/office/drawing/2014/main" id="{67A2C789-FE39-FA47-8097-272591B9598D}"/>
              </a:ext>
            </a:extLst>
          </p:cNvPr>
          <p:cNvSpPr txBox="1"/>
          <p:nvPr/>
        </p:nvSpPr>
        <p:spPr>
          <a:xfrm>
            <a:off x="6425" y="5110608"/>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Separate raw data </a:t>
            </a:r>
          </a:p>
        </p:txBody>
      </p:sp>
      <p:sp>
        <p:nvSpPr>
          <p:cNvPr id="33" name="TextBox 32">
            <a:extLst>
              <a:ext uri="{FF2B5EF4-FFF2-40B4-BE49-F238E27FC236}">
                <a16:creationId xmlns:a16="http://schemas.microsoft.com/office/drawing/2014/main" id="{5566E6AA-00A4-2E47-A9EA-3A6D4B0E6C98}"/>
              </a:ext>
            </a:extLst>
          </p:cNvPr>
          <p:cNvSpPr txBox="1"/>
          <p:nvPr/>
        </p:nvSpPr>
        <p:spPr>
          <a:xfrm>
            <a:off x="8571122" y="1746474"/>
            <a:ext cx="1815937"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Reporting Schema</a:t>
            </a:r>
          </a:p>
        </p:txBody>
      </p:sp>
      <p:pic>
        <p:nvPicPr>
          <p:cNvPr id="34" name="Picture 33">
            <a:extLst>
              <a:ext uri="{FF2B5EF4-FFF2-40B4-BE49-F238E27FC236}">
                <a16:creationId xmlns:a16="http://schemas.microsoft.com/office/drawing/2014/main" id="{A977ADE3-4D4F-8741-969E-9D412053809F}"/>
              </a:ext>
            </a:extLst>
          </p:cNvPr>
          <p:cNvPicPr>
            <a:picLocks noChangeAspect="1"/>
          </p:cNvPicPr>
          <p:nvPr/>
        </p:nvPicPr>
        <p:blipFill>
          <a:blip r:embed="rId5"/>
          <a:stretch>
            <a:fillRect/>
          </a:stretch>
        </p:blipFill>
        <p:spPr>
          <a:xfrm>
            <a:off x="8696150" y="3517388"/>
            <a:ext cx="1529313" cy="1529313"/>
          </a:xfrm>
          <a:prstGeom prst="rect">
            <a:avLst/>
          </a:prstGeom>
        </p:spPr>
      </p:pic>
      <p:pic>
        <p:nvPicPr>
          <p:cNvPr id="35" name="Picture 34">
            <a:extLst>
              <a:ext uri="{FF2B5EF4-FFF2-40B4-BE49-F238E27FC236}">
                <a16:creationId xmlns:a16="http://schemas.microsoft.com/office/drawing/2014/main" id="{4933623F-631C-4447-BF56-E0B21263CBF1}"/>
              </a:ext>
            </a:extLst>
          </p:cNvPr>
          <p:cNvPicPr>
            <a:picLocks noChangeAspect="1"/>
          </p:cNvPicPr>
          <p:nvPr/>
        </p:nvPicPr>
        <p:blipFill>
          <a:blip r:embed="rId6"/>
          <a:stretch>
            <a:fillRect/>
          </a:stretch>
        </p:blipFill>
        <p:spPr>
          <a:xfrm>
            <a:off x="10429584" y="1354680"/>
            <a:ext cx="1583841" cy="811049"/>
          </a:xfrm>
          <a:prstGeom prst="rect">
            <a:avLst/>
          </a:prstGeom>
        </p:spPr>
      </p:pic>
      <p:pic>
        <p:nvPicPr>
          <p:cNvPr id="37" name="Picture 36">
            <a:extLst>
              <a:ext uri="{FF2B5EF4-FFF2-40B4-BE49-F238E27FC236}">
                <a16:creationId xmlns:a16="http://schemas.microsoft.com/office/drawing/2014/main" id="{61AFDF0E-3AD8-064C-9C0D-BDB36F00BA0B}"/>
              </a:ext>
            </a:extLst>
          </p:cNvPr>
          <p:cNvPicPr>
            <a:picLocks noChangeAspect="1"/>
          </p:cNvPicPr>
          <p:nvPr/>
        </p:nvPicPr>
        <p:blipFill>
          <a:blip r:embed="rId7"/>
          <a:stretch>
            <a:fillRect/>
          </a:stretch>
        </p:blipFill>
        <p:spPr>
          <a:xfrm>
            <a:off x="8700363" y="5078138"/>
            <a:ext cx="1557454" cy="1143755"/>
          </a:xfrm>
          <a:prstGeom prst="rect">
            <a:avLst/>
          </a:prstGeom>
        </p:spPr>
      </p:pic>
      <p:cxnSp>
        <p:nvCxnSpPr>
          <p:cNvPr id="39" name="Curved Connector 38">
            <a:extLst>
              <a:ext uri="{FF2B5EF4-FFF2-40B4-BE49-F238E27FC236}">
                <a16:creationId xmlns:a16="http://schemas.microsoft.com/office/drawing/2014/main" id="{F38E737F-AC0B-9E4D-8AAD-21DBFF2E8EF4}"/>
              </a:ext>
            </a:extLst>
          </p:cNvPr>
          <p:cNvCxnSpPr/>
          <p:nvPr/>
        </p:nvCxnSpPr>
        <p:spPr>
          <a:xfrm>
            <a:off x="2903838" y="4589821"/>
            <a:ext cx="5655694" cy="1060194"/>
          </a:xfrm>
          <a:prstGeom prst="curvedConnector3">
            <a:avLst>
              <a:gd name="adj1" fmla="val 3536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Right Arrow 40">
            <a:extLst>
              <a:ext uri="{FF2B5EF4-FFF2-40B4-BE49-F238E27FC236}">
                <a16:creationId xmlns:a16="http://schemas.microsoft.com/office/drawing/2014/main" id="{A674C806-2F93-524D-91A9-8219145F08F9}"/>
              </a:ext>
            </a:extLst>
          </p:cNvPr>
          <p:cNvSpPr/>
          <p:nvPr/>
        </p:nvSpPr>
        <p:spPr>
          <a:xfrm>
            <a:off x="6339419" y="3078277"/>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9CBAB06C-A742-9A45-91EB-24FF3D312F2D}"/>
              </a:ext>
            </a:extLst>
          </p:cNvPr>
          <p:cNvSpPr/>
          <p:nvPr/>
        </p:nvSpPr>
        <p:spPr>
          <a:xfrm>
            <a:off x="4096118" y="3037592"/>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C5439ECC-2B25-DC47-B10C-8E0D8FFE4B1C}"/>
              </a:ext>
            </a:extLst>
          </p:cNvPr>
          <p:cNvSpPr/>
          <p:nvPr/>
        </p:nvSpPr>
        <p:spPr>
          <a:xfrm rot="19736127">
            <a:off x="8508596" y="2166071"/>
            <a:ext cx="398993" cy="136070"/>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DAF989C4-C633-3846-BCA5-05F915530EE9}"/>
              </a:ext>
            </a:extLst>
          </p:cNvPr>
          <p:cNvSpPr/>
          <p:nvPr/>
        </p:nvSpPr>
        <p:spPr>
          <a:xfrm>
            <a:off x="8684374" y="2903381"/>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ight Arrow 44">
            <a:extLst>
              <a:ext uri="{FF2B5EF4-FFF2-40B4-BE49-F238E27FC236}">
                <a16:creationId xmlns:a16="http://schemas.microsoft.com/office/drawing/2014/main" id="{6D432EB4-D455-FA4C-AC94-A6E58A725D6E}"/>
              </a:ext>
            </a:extLst>
          </p:cNvPr>
          <p:cNvSpPr/>
          <p:nvPr/>
        </p:nvSpPr>
        <p:spPr>
          <a:xfrm rot="2062312">
            <a:off x="8688491" y="3772476"/>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a:extLst>
              <a:ext uri="{FF2B5EF4-FFF2-40B4-BE49-F238E27FC236}">
                <a16:creationId xmlns:a16="http://schemas.microsoft.com/office/drawing/2014/main" id="{AFEB9C1F-992B-4848-B0CD-FC9CD5084033}"/>
              </a:ext>
            </a:extLst>
          </p:cNvPr>
          <p:cNvSpPr/>
          <p:nvPr/>
        </p:nvSpPr>
        <p:spPr>
          <a:xfrm>
            <a:off x="10352013" y="1591368"/>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3E44C92-3830-F047-842B-6419D334DBD7}"/>
              </a:ext>
            </a:extLst>
          </p:cNvPr>
          <p:cNvSpPr/>
          <p:nvPr/>
        </p:nvSpPr>
        <p:spPr>
          <a:xfrm>
            <a:off x="10436367" y="2835150"/>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B3AB0F1-E192-6642-A615-156AEAE15D84}"/>
              </a:ext>
            </a:extLst>
          </p:cNvPr>
          <p:cNvSpPr/>
          <p:nvPr/>
        </p:nvSpPr>
        <p:spPr>
          <a:xfrm>
            <a:off x="123568" y="1485782"/>
            <a:ext cx="8553175" cy="3892388"/>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50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92DA-A34B-4541-88F6-9749D36D6636}"/>
              </a:ext>
            </a:extLst>
          </p:cNvPr>
          <p:cNvSpPr>
            <a:spLocks noGrp="1"/>
          </p:cNvSpPr>
          <p:nvPr>
            <p:ph type="title"/>
          </p:nvPr>
        </p:nvSpPr>
        <p:spPr/>
        <p:txBody>
          <a:bodyPr/>
          <a:lstStyle/>
          <a:p>
            <a:r>
              <a:rPr lang="en-US" dirty="0"/>
              <a:t>Data Extraction</a:t>
            </a:r>
          </a:p>
        </p:txBody>
      </p:sp>
      <p:sp>
        <p:nvSpPr>
          <p:cNvPr id="4" name="Slide Number Placeholder 3">
            <a:extLst>
              <a:ext uri="{FF2B5EF4-FFF2-40B4-BE49-F238E27FC236}">
                <a16:creationId xmlns:a16="http://schemas.microsoft.com/office/drawing/2014/main" id="{468BEF0A-8319-7849-AEE8-9FF2C8571A0A}"/>
              </a:ext>
            </a:extLst>
          </p:cNvPr>
          <p:cNvSpPr>
            <a:spLocks noGrp="1"/>
          </p:cNvSpPr>
          <p:nvPr>
            <p:ph type="sldNum" idx="12"/>
          </p:nvPr>
        </p:nvSpPr>
        <p:spPr>
          <a:xfrm>
            <a:off x="11512994" y="6486004"/>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Rectangle 4">
            <a:extLst>
              <a:ext uri="{FF2B5EF4-FFF2-40B4-BE49-F238E27FC236}">
                <a16:creationId xmlns:a16="http://schemas.microsoft.com/office/drawing/2014/main" id="{1E6E8166-F8C9-D14A-A4CD-E33BB67E8D9E}"/>
              </a:ext>
            </a:extLst>
          </p:cNvPr>
          <p:cNvSpPr/>
          <p:nvPr/>
        </p:nvSpPr>
        <p:spPr>
          <a:xfrm>
            <a:off x="1890583" y="2364810"/>
            <a:ext cx="8081319" cy="405301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B0AB48-3183-D342-B9BF-270052661AA6}"/>
              </a:ext>
            </a:extLst>
          </p:cNvPr>
          <p:cNvSpPr txBox="1"/>
          <p:nvPr/>
        </p:nvSpPr>
        <p:spPr>
          <a:xfrm>
            <a:off x="2026509" y="251607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341E8E94-B12C-1440-BA9F-C5FD02BDC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8332150" y="4797294"/>
            <a:ext cx="2647723" cy="1940317"/>
          </a:xfrm>
          <a:prstGeom prst="rect">
            <a:avLst/>
          </a:prstGeom>
        </p:spPr>
      </p:pic>
      <p:sp>
        <p:nvSpPr>
          <p:cNvPr id="8" name="TextBox 7">
            <a:extLst>
              <a:ext uri="{FF2B5EF4-FFF2-40B4-BE49-F238E27FC236}">
                <a16:creationId xmlns:a16="http://schemas.microsoft.com/office/drawing/2014/main" id="{53D7F97F-40EF-EB4D-B471-1C9CCA8E8540}"/>
              </a:ext>
            </a:extLst>
          </p:cNvPr>
          <p:cNvSpPr txBox="1"/>
          <p:nvPr/>
        </p:nvSpPr>
        <p:spPr>
          <a:xfrm>
            <a:off x="2026509" y="3098957"/>
            <a:ext cx="6771503" cy="315471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Reconcile records with the source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Make sure that no spam/unwanted data loaded</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Data type check</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STRING, INT, BOOLEAN, DATE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Remove all types of duplicate/fragmented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Check whether all the keys are in place or not</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Did the data shift due to an extra comma</a:t>
            </a:r>
          </a:p>
          <a:p>
            <a:endParaRPr lang="en-US" dirty="0"/>
          </a:p>
        </p:txBody>
      </p:sp>
      <p:sp>
        <p:nvSpPr>
          <p:cNvPr id="9" name="TextBox 8">
            <a:extLst>
              <a:ext uri="{FF2B5EF4-FFF2-40B4-BE49-F238E27FC236}">
                <a16:creationId xmlns:a16="http://schemas.microsoft.com/office/drawing/2014/main" id="{2A7D2B2C-6AAB-A944-AC35-FD71F6A9A6A4}"/>
              </a:ext>
            </a:extLst>
          </p:cNvPr>
          <p:cNvSpPr txBox="1"/>
          <p:nvPr/>
        </p:nvSpPr>
        <p:spPr>
          <a:xfrm>
            <a:off x="148280" y="1336007"/>
            <a:ext cx="7438768" cy="830997"/>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QA as much of the data before we make is available </a:t>
            </a:r>
          </a:p>
          <a:p>
            <a:r>
              <a:rPr lang="en-US" sz="2400" b="1" dirty="0">
                <a:latin typeface="Helvetica Neue Light" panose="02000403000000020004" pitchFamily="2" charset="0"/>
                <a:ea typeface="Helvetica Neue Light" panose="02000403000000020004" pitchFamily="2" charset="0"/>
              </a:rPr>
              <a:t>Keep history of all raw data</a:t>
            </a:r>
          </a:p>
        </p:txBody>
      </p:sp>
    </p:spTree>
    <p:extLst>
      <p:ext uri="{BB962C8B-B14F-4D97-AF65-F5344CB8AC3E}">
        <p14:creationId xmlns:p14="http://schemas.microsoft.com/office/powerpoint/2010/main" val="182719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74F-C2AA-A24D-9A2F-B935B72B1C15}"/>
              </a:ext>
            </a:extLst>
          </p:cNvPr>
          <p:cNvSpPr>
            <a:spLocks noGrp="1"/>
          </p:cNvSpPr>
          <p:nvPr>
            <p:ph type="title"/>
          </p:nvPr>
        </p:nvSpPr>
        <p:spPr/>
        <p:txBody>
          <a:bodyPr/>
          <a:lstStyle/>
          <a:p>
            <a:r>
              <a:rPr lang="en-US" dirty="0"/>
              <a:t>SQL Extraction</a:t>
            </a:r>
          </a:p>
        </p:txBody>
      </p:sp>
      <p:sp>
        <p:nvSpPr>
          <p:cNvPr id="4" name="Slide Number Placeholder 3">
            <a:extLst>
              <a:ext uri="{FF2B5EF4-FFF2-40B4-BE49-F238E27FC236}">
                <a16:creationId xmlns:a16="http://schemas.microsoft.com/office/drawing/2014/main" id="{CB01ECAB-9482-9F4C-A4DA-978B4C9184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6" name="TextBox 5">
            <a:extLst>
              <a:ext uri="{FF2B5EF4-FFF2-40B4-BE49-F238E27FC236}">
                <a16:creationId xmlns:a16="http://schemas.microsoft.com/office/drawing/2014/main" id="{DD65673A-FDD8-1543-94B8-5F4532792E60}"/>
              </a:ext>
            </a:extLst>
          </p:cNvPr>
          <p:cNvSpPr txBox="1"/>
          <p:nvPr/>
        </p:nvSpPr>
        <p:spPr>
          <a:xfrm>
            <a:off x="952497" y="1714862"/>
            <a:ext cx="9960712" cy="433965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What does SQL stand for?</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Structured Query Language</a:t>
            </a:r>
            <a:endParaRPr lang="en-US" sz="2200" dirty="0">
              <a:latin typeface="Helvetica Neue Light" panose="02000403000000020004" pitchFamily="2" charset="0"/>
              <a:ea typeface="Helvetica Neue Light" panose="02000403000000020004" pitchFamily="2" charset="0"/>
              <a:cs typeface="Calibri" panose="020F0502020204030204" pitchFamily="34" charset="0"/>
            </a:endParaRP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It is based on relational algebra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Intersect, union, differences</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1986 – ANSI (American National Standards Institute) designated it a language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1987 – ISO (International Standards Organization) followed suit </a:t>
            </a:r>
          </a:p>
          <a:p>
            <a:pPr marL="34290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There are different versions - but only subtle changes – basic syntax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manipulations – DML</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Definitions – DDL</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Most relationship data bases are row oriented and columnar </a:t>
            </a:r>
          </a:p>
          <a:p>
            <a:endParaRPr lang="en-US" dirty="0"/>
          </a:p>
        </p:txBody>
      </p:sp>
      <p:pic>
        <p:nvPicPr>
          <p:cNvPr id="7" name="Picture 6">
            <a:extLst>
              <a:ext uri="{FF2B5EF4-FFF2-40B4-BE49-F238E27FC236}">
                <a16:creationId xmlns:a16="http://schemas.microsoft.com/office/drawing/2014/main" id="{D1F5A758-23F3-8C43-8B66-FA52D78B035B}"/>
              </a:ext>
            </a:extLst>
          </p:cNvPr>
          <p:cNvPicPr>
            <a:picLocks noChangeAspect="1"/>
          </p:cNvPicPr>
          <p:nvPr/>
        </p:nvPicPr>
        <p:blipFill>
          <a:blip r:embed="rId2"/>
          <a:stretch>
            <a:fillRect/>
          </a:stretch>
        </p:blipFill>
        <p:spPr>
          <a:xfrm rot="478794">
            <a:off x="7492313" y="1380330"/>
            <a:ext cx="1762897" cy="1762897"/>
          </a:xfrm>
          <a:prstGeom prst="rect">
            <a:avLst/>
          </a:prstGeom>
        </p:spPr>
      </p:pic>
    </p:spTree>
    <p:extLst>
      <p:ext uri="{BB962C8B-B14F-4D97-AF65-F5344CB8AC3E}">
        <p14:creationId xmlns:p14="http://schemas.microsoft.com/office/powerpoint/2010/main" val="22238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5CC5-B77B-194B-9B86-6FB49339B6E6}"/>
              </a:ext>
            </a:extLst>
          </p:cNvPr>
          <p:cNvSpPr>
            <a:spLocks noGrp="1"/>
          </p:cNvSpPr>
          <p:nvPr>
            <p:ph type="title"/>
          </p:nvPr>
        </p:nvSpPr>
        <p:spPr>
          <a:xfrm>
            <a:off x="960000" y="307975"/>
            <a:ext cx="11232000" cy="908050"/>
          </a:xfrm>
        </p:spPr>
        <p:txBody>
          <a:bodyPr/>
          <a:lstStyle/>
          <a:p>
            <a:r>
              <a:rPr lang="en-US" dirty="0">
                <a:latin typeface="Helvetica Neue Light" panose="02000403000000020004" pitchFamily="2" charset="0"/>
                <a:ea typeface="Helvetica Neue Light" panose="02000403000000020004" pitchFamily="2" charset="0"/>
                <a:cs typeface="Calibri" panose="020F0502020204030204" pitchFamily="34" charset="0"/>
              </a:rPr>
              <a:t>Relationship - Row Oriented and Columnar </a:t>
            </a:r>
            <a:endParaRPr lang="en-US" dirty="0"/>
          </a:p>
        </p:txBody>
      </p:sp>
      <p:sp>
        <p:nvSpPr>
          <p:cNvPr id="4" name="Slide Number Placeholder 3">
            <a:extLst>
              <a:ext uri="{FF2B5EF4-FFF2-40B4-BE49-F238E27FC236}">
                <a16:creationId xmlns:a16="http://schemas.microsoft.com/office/drawing/2014/main" id="{F709777E-D7FA-AD45-854A-F703FAD138C0}"/>
              </a:ext>
            </a:extLst>
          </p:cNvPr>
          <p:cNvSpPr>
            <a:spLocks noGrp="1"/>
          </p:cNvSpPr>
          <p:nvPr>
            <p:ph type="sldNum" idx="12"/>
          </p:nvPr>
        </p:nvSpPr>
        <p:spPr>
          <a:xfrm>
            <a:off x="10512092" y="6537324"/>
            <a:ext cx="834067" cy="298455"/>
          </a:xfrm>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381D22A6-D73F-FD44-8F33-6FDAA471281A}"/>
              </a:ext>
            </a:extLst>
          </p:cNvPr>
          <p:cNvSpPr txBox="1"/>
          <p:nvPr/>
        </p:nvSpPr>
        <p:spPr>
          <a:xfrm>
            <a:off x="3657600" y="1389985"/>
            <a:ext cx="4876800" cy="430887"/>
          </a:xfrm>
          <a:prstGeom prst="rect">
            <a:avLst/>
          </a:prstGeom>
          <a:noFill/>
        </p:spPr>
        <p:txBody>
          <a:bodyPr wrap="square" rtlCol="0">
            <a:spAutoFit/>
          </a:bodyPr>
          <a:lstStyle/>
          <a:p>
            <a:pPr algn="ctr"/>
            <a:r>
              <a:rPr lang="en-US" sz="2200" b="1" dirty="0"/>
              <a:t>Objects and Attributes </a:t>
            </a:r>
          </a:p>
        </p:txBody>
      </p:sp>
      <p:sp>
        <p:nvSpPr>
          <p:cNvPr id="6" name="Rectangle 5">
            <a:extLst>
              <a:ext uri="{FF2B5EF4-FFF2-40B4-BE49-F238E27FC236}">
                <a16:creationId xmlns:a16="http://schemas.microsoft.com/office/drawing/2014/main" id="{5059AB2B-D1D3-DC4F-BE5F-746A0558D3E3}"/>
              </a:ext>
            </a:extLst>
          </p:cNvPr>
          <p:cNvSpPr/>
          <p:nvPr/>
        </p:nvSpPr>
        <p:spPr>
          <a:xfrm>
            <a:off x="2388971" y="2514600"/>
            <a:ext cx="7928921" cy="3581400"/>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endParaRPr lang="en-US" dirty="0">
              <a:solidFill>
                <a:schemeClr val="tx1"/>
              </a:solidFill>
            </a:endParaRPr>
          </a:p>
          <a:p>
            <a:pPr algn="ctr"/>
            <a:r>
              <a:rPr lang="en-US" sz="2800" dirty="0">
                <a:solidFill>
                  <a:schemeClr val="tx1"/>
                </a:solidFill>
                <a:latin typeface="Helvetica Neue Light" panose="02000403000000020004" pitchFamily="2" charset="0"/>
                <a:ea typeface="Helvetica Neue Light" panose="02000403000000020004" pitchFamily="2" charset="0"/>
              </a:rPr>
              <a:t>4 main Data types</a:t>
            </a:r>
          </a:p>
          <a:p>
            <a:pPr algn="ctr"/>
            <a:endParaRPr lang="en-US" sz="9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Nominal 	- categories </a:t>
            </a:r>
          </a:p>
          <a:p>
            <a:r>
              <a:rPr lang="en-US" sz="2000" dirty="0">
                <a:solidFill>
                  <a:schemeClr val="tx1"/>
                </a:solidFill>
                <a:latin typeface="Helvetica Neue Light" panose="02000403000000020004" pitchFamily="2" charset="0"/>
                <a:ea typeface="Helvetica Neue Light" panose="02000403000000020004" pitchFamily="2" charset="0"/>
              </a:rPr>
              <a:t>Discrete		 </a:t>
            </a:r>
          </a:p>
          <a:p>
            <a:r>
              <a:rPr lang="en-US" sz="2000" dirty="0">
                <a:solidFill>
                  <a:schemeClr val="tx1"/>
                </a:solidFill>
                <a:latin typeface="Helvetica Neue Light" panose="02000403000000020004" pitchFamily="2" charset="0"/>
                <a:ea typeface="Helvetica Neue Light" panose="02000403000000020004" pitchFamily="2" charset="0"/>
              </a:rPr>
              <a:t>		Ordinal 		- categories with order</a:t>
            </a:r>
          </a:p>
          <a:p>
            <a:endParaRPr lang="en-US" sz="20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Interval		- distinctness, order, addition</a:t>
            </a:r>
          </a:p>
          <a:p>
            <a:r>
              <a:rPr lang="en-US" sz="2000" dirty="0">
                <a:solidFill>
                  <a:schemeClr val="tx1"/>
                </a:solidFill>
                <a:latin typeface="Helvetica Neue Light" panose="02000403000000020004" pitchFamily="2" charset="0"/>
                <a:ea typeface="Helvetica Neue Light" panose="02000403000000020004" pitchFamily="2" charset="0"/>
              </a:rPr>
              <a:t>Continuous				</a:t>
            </a:r>
          </a:p>
          <a:p>
            <a:r>
              <a:rPr lang="en-US" sz="2000" dirty="0">
                <a:solidFill>
                  <a:schemeClr val="tx1"/>
                </a:solidFill>
                <a:latin typeface="Helvetica Neue Light" panose="02000403000000020004" pitchFamily="2" charset="0"/>
                <a:ea typeface="Helvetica Neue Light" panose="02000403000000020004" pitchFamily="2" charset="0"/>
              </a:rPr>
              <a:t>		Ratio		- distinctness, order, multiplication </a:t>
            </a:r>
          </a:p>
        </p:txBody>
      </p:sp>
      <p:sp>
        <p:nvSpPr>
          <p:cNvPr id="7" name="TextBox 6">
            <a:extLst>
              <a:ext uri="{FF2B5EF4-FFF2-40B4-BE49-F238E27FC236}">
                <a16:creationId xmlns:a16="http://schemas.microsoft.com/office/drawing/2014/main" id="{DC4123E3-8CC2-CE47-BC66-C606D3770DE1}"/>
              </a:ext>
            </a:extLst>
          </p:cNvPr>
          <p:cNvSpPr txBox="1"/>
          <p:nvPr/>
        </p:nvSpPr>
        <p:spPr>
          <a:xfrm>
            <a:off x="2084172" y="2083713"/>
            <a:ext cx="7162800" cy="430887"/>
          </a:xfrm>
          <a:prstGeom prst="rect">
            <a:avLst/>
          </a:prstGeom>
          <a:noFill/>
        </p:spPr>
        <p:txBody>
          <a:bodyPr wrap="square" rtlCol="0">
            <a:spAutoFit/>
          </a:bodyPr>
          <a:lstStyle/>
          <a:p>
            <a:pPr algn="ctr"/>
            <a:r>
              <a:rPr lang="en-US" sz="2200" dirty="0"/>
              <a:t>Attributes, Variables, Fields, Features, Characteristics </a:t>
            </a:r>
          </a:p>
        </p:txBody>
      </p:sp>
      <p:sp>
        <p:nvSpPr>
          <p:cNvPr id="8" name="TextBox 7">
            <a:extLst>
              <a:ext uri="{FF2B5EF4-FFF2-40B4-BE49-F238E27FC236}">
                <a16:creationId xmlns:a16="http://schemas.microsoft.com/office/drawing/2014/main" id="{FB2A418E-327F-2B4B-9268-7B4C3F0AEA79}"/>
              </a:ext>
            </a:extLst>
          </p:cNvPr>
          <p:cNvSpPr txBox="1"/>
          <p:nvPr/>
        </p:nvSpPr>
        <p:spPr>
          <a:xfrm>
            <a:off x="864972" y="3101182"/>
            <a:ext cx="1524000" cy="2462212"/>
          </a:xfrm>
          <a:prstGeom prst="rect">
            <a:avLst/>
          </a:prstGeom>
          <a:noFill/>
        </p:spPr>
        <p:txBody>
          <a:bodyPr wrap="square" rtlCol="0">
            <a:spAutoFit/>
          </a:bodyPr>
          <a:lstStyle/>
          <a:p>
            <a:pPr algn="ctr"/>
            <a:r>
              <a:rPr lang="en-US" sz="2200" dirty="0"/>
              <a:t>Objects</a:t>
            </a:r>
          </a:p>
          <a:p>
            <a:pPr algn="ctr"/>
            <a:r>
              <a:rPr lang="en-US" sz="2200" dirty="0"/>
              <a:t>Records</a:t>
            </a:r>
          </a:p>
          <a:p>
            <a:pPr algn="ctr"/>
            <a:r>
              <a:rPr lang="en-US" sz="2200" dirty="0"/>
              <a:t>Points</a:t>
            </a:r>
          </a:p>
          <a:p>
            <a:pPr algn="ctr"/>
            <a:r>
              <a:rPr lang="en-US" sz="2200" dirty="0"/>
              <a:t>Samples</a:t>
            </a:r>
          </a:p>
          <a:p>
            <a:pPr algn="ctr"/>
            <a:r>
              <a:rPr lang="en-US" sz="2200" dirty="0"/>
              <a:t>Instances</a:t>
            </a:r>
          </a:p>
          <a:p>
            <a:pPr algn="ctr"/>
            <a:r>
              <a:rPr lang="en-US" sz="2200" dirty="0"/>
              <a:t>Cases</a:t>
            </a:r>
          </a:p>
          <a:p>
            <a:pPr algn="ctr"/>
            <a:r>
              <a:rPr lang="en-US" sz="2200" dirty="0"/>
              <a:t>Entities</a:t>
            </a:r>
          </a:p>
          <a:p>
            <a:pPr algn="ctr"/>
            <a:endParaRPr lang="en-US" sz="2200" dirty="0"/>
          </a:p>
        </p:txBody>
      </p:sp>
      <p:cxnSp>
        <p:nvCxnSpPr>
          <p:cNvPr id="9" name="Straight Connector 8">
            <a:extLst>
              <a:ext uri="{FF2B5EF4-FFF2-40B4-BE49-F238E27FC236}">
                <a16:creationId xmlns:a16="http://schemas.microsoft.com/office/drawing/2014/main" id="{43AA7F03-32D7-7649-A0F8-10135460B231}"/>
              </a:ext>
            </a:extLst>
          </p:cNvPr>
          <p:cNvCxnSpPr>
            <a:cxnSpLocks/>
          </p:cNvCxnSpPr>
          <p:nvPr/>
        </p:nvCxnSpPr>
        <p:spPr>
          <a:xfrm>
            <a:off x="2655672" y="4353698"/>
            <a:ext cx="68837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0B2E301-7E26-B241-A05A-1A25570A0173}"/>
              </a:ext>
            </a:extLst>
          </p:cNvPr>
          <p:cNvCxnSpPr/>
          <p:nvPr/>
        </p:nvCxnSpPr>
        <p:spPr>
          <a:xfrm rot="5400000">
            <a:off x="3016871" y="4533900"/>
            <a:ext cx="20574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90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AC500-9CCD-8947-998A-08AB081B8D0E}"/>
              </a:ext>
            </a:extLst>
          </p:cNvPr>
          <p:cNvSpPr/>
          <p:nvPr/>
        </p:nvSpPr>
        <p:spPr>
          <a:xfrm>
            <a:off x="1668167" y="3369139"/>
            <a:ext cx="1532238" cy="980440"/>
          </a:xfrm>
          <a:prstGeom prst="rect">
            <a:avLst/>
          </a:prstGeom>
          <a:solidFill>
            <a:srgbClr val="F4B18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09CF-AB12-2940-8D18-DB5694BD2974}"/>
              </a:ext>
            </a:extLst>
          </p:cNvPr>
          <p:cNvSpPr>
            <a:spLocks noGrp="1"/>
          </p:cNvSpPr>
          <p:nvPr>
            <p:ph type="title"/>
          </p:nvPr>
        </p:nvSpPr>
        <p:spPr/>
        <p:txBody>
          <a:bodyPr/>
          <a:lstStyle/>
          <a:p>
            <a:r>
              <a:rPr lang="en-US" dirty="0"/>
              <a:t>API Source Extraction</a:t>
            </a:r>
          </a:p>
        </p:txBody>
      </p:sp>
      <p:sp>
        <p:nvSpPr>
          <p:cNvPr id="3" name="Text Placeholder 2">
            <a:extLst>
              <a:ext uri="{FF2B5EF4-FFF2-40B4-BE49-F238E27FC236}">
                <a16:creationId xmlns:a16="http://schemas.microsoft.com/office/drawing/2014/main" id="{C3BAFCEF-47BC-0941-996D-C739A06CACCB}"/>
              </a:ext>
            </a:extLst>
          </p:cNvPr>
          <p:cNvSpPr>
            <a:spLocks noGrp="1"/>
          </p:cNvSpPr>
          <p:nvPr>
            <p:ph type="body" idx="1"/>
          </p:nvPr>
        </p:nvSpPr>
        <p:spPr>
          <a:xfrm>
            <a:off x="480000" y="1437859"/>
            <a:ext cx="11231999" cy="1713114"/>
          </a:xfrm>
        </p:spPr>
        <p:txBody>
          <a:bodyPr/>
          <a:lstStyle/>
          <a:p>
            <a:r>
              <a:rPr lang="en-US" b="1" dirty="0"/>
              <a:t>What is an API? </a:t>
            </a:r>
          </a:p>
          <a:p>
            <a:pPr lvl="1">
              <a:buFont typeface="Wingdings" pitchFamily="2" charset="2"/>
              <a:buChar char="Ø"/>
            </a:pPr>
            <a:r>
              <a:rPr lang="en-US" dirty="0"/>
              <a:t>Application Programming Interface</a:t>
            </a:r>
          </a:p>
          <a:p>
            <a:pPr lvl="1">
              <a:buFont typeface="Wingdings" pitchFamily="2" charset="2"/>
              <a:buChar char="Ø"/>
            </a:pPr>
            <a:r>
              <a:rPr lang="en-US" dirty="0"/>
              <a:t>Set of functions and procedures allowing the creation of applications that access the features or data of an operating system, application, or other service</a:t>
            </a:r>
          </a:p>
        </p:txBody>
      </p:sp>
      <p:sp>
        <p:nvSpPr>
          <p:cNvPr id="4" name="Slide Number Placeholder 3">
            <a:extLst>
              <a:ext uri="{FF2B5EF4-FFF2-40B4-BE49-F238E27FC236}">
                <a16:creationId xmlns:a16="http://schemas.microsoft.com/office/drawing/2014/main" id="{A6C00354-E534-BD42-9533-21B3BB0CE4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Box 4">
            <a:extLst>
              <a:ext uri="{FF2B5EF4-FFF2-40B4-BE49-F238E27FC236}">
                <a16:creationId xmlns:a16="http://schemas.microsoft.com/office/drawing/2014/main" id="{A78A7D61-FD29-4A41-B145-C6F778229073}"/>
              </a:ext>
            </a:extLst>
          </p:cNvPr>
          <p:cNvSpPr txBox="1"/>
          <p:nvPr/>
        </p:nvSpPr>
        <p:spPr>
          <a:xfrm>
            <a:off x="1668167" y="3597749"/>
            <a:ext cx="1482811"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Limits</a:t>
            </a:r>
          </a:p>
        </p:txBody>
      </p:sp>
      <p:sp>
        <p:nvSpPr>
          <p:cNvPr id="7" name="Rectangle 6">
            <a:extLst>
              <a:ext uri="{FF2B5EF4-FFF2-40B4-BE49-F238E27FC236}">
                <a16:creationId xmlns:a16="http://schemas.microsoft.com/office/drawing/2014/main" id="{15B38E44-F3BC-154A-9F3B-EE070638A11F}"/>
              </a:ext>
            </a:extLst>
          </p:cNvPr>
          <p:cNvSpPr/>
          <p:nvPr/>
        </p:nvSpPr>
        <p:spPr>
          <a:xfrm>
            <a:off x="2969745" y="3753769"/>
            <a:ext cx="2652583" cy="1127149"/>
          </a:xfrm>
          <a:prstGeom prst="rect">
            <a:avLst/>
          </a:prstGeom>
          <a:solidFill>
            <a:srgbClr val="FFE699">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BC9779-0F9A-F54E-8285-46A18F11AF50}"/>
              </a:ext>
            </a:extLst>
          </p:cNvPr>
          <p:cNvSpPr txBox="1"/>
          <p:nvPr/>
        </p:nvSpPr>
        <p:spPr>
          <a:xfrm>
            <a:off x="3072717" y="3963400"/>
            <a:ext cx="2446637" cy="707886"/>
          </a:xfrm>
          <a:prstGeom prst="rect">
            <a:avLst/>
          </a:prstGeom>
          <a:noFill/>
        </p:spPr>
        <p:txBody>
          <a:bodyPr wrap="square" rtlCol="0">
            <a:spAutoFit/>
          </a:bodyPr>
          <a:lstStyle/>
          <a:p>
            <a:pPr algn="ctr"/>
            <a:r>
              <a:rPr lang="en-US" sz="2000" dirty="0">
                <a:latin typeface="Helvetica Neue Light" panose="02000403000000020004" pitchFamily="2" charset="0"/>
                <a:ea typeface="Helvetica Neue Light" panose="02000403000000020004" pitchFamily="2" charset="0"/>
              </a:rPr>
              <a:t>Need more data than is available </a:t>
            </a:r>
          </a:p>
        </p:txBody>
      </p:sp>
      <p:pic>
        <p:nvPicPr>
          <p:cNvPr id="9" name="Picture 8">
            <a:extLst>
              <a:ext uri="{FF2B5EF4-FFF2-40B4-BE49-F238E27FC236}">
                <a16:creationId xmlns:a16="http://schemas.microsoft.com/office/drawing/2014/main" id="{ACB648E5-E10E-BC48-871E-F56B7FB8DFA4}"/>
              </a:ext>
            </a:extLst>
          </p:cNvPr>
          <p:cNvPicPr>
            <a:picLocks noChangeAspect="1"/>
          </p:cNvPicPr>
          <p:nvPr/>
        </p:nvPicPr>
        <p:blipFill>
          <a:blip r:embed="rId3"/>
          <a:stretch>
            <a:fillRect/>
          </a:stretch>
        </p:blipFill>
        <p:spPr>
          <a:xfrm>
            <a:off x="4616113" y="3372961"/>
            <a:ext cx="1492247" cy="811409"/>
          </a:xfrm>
          <a:prstGeom prst="rect">
            <a:avLst/>
          </a:prstGeom>
        </p:spPr>
      </p:pic>
      <p:pic>
        <p:nvPicPr>
          <p:cNvPr id="10" name="Picture 9">
            <a:extLst>
              <a:ext uri="{FF2B5EF4-FFF2-40B4-BE49-F238E27FC236}">
                <a16:creationId xmlns:a16="http://schemas.microsoft.com/office/drawing/2014/main" id="{150BE87D-85DA-7A49-BF7F-CB4CD6AC1EB2}"/>
              </a:ext>
            </a:extLst>
          </p:cNvPr>
          <p:cNvPicPr>
            <a:picLocks noChangeAspect="1"/>
          </p:cNvPicPr>
          <p:nvPr/>
        </p:nvPicPr>
        <p:blipFill>
          <a:blip r:embed="rId4"/>
          <a:stretch>
            <a:fillRect/>
          </a:stretch>
        </p:blipFill>
        <p:spPr>
          <a:xfrm>
            <a:off x="6931113" y="4046757"/>
            <a:ext cx="2652583" cy="2652583"/>
          </a:xfrm>
          <a:prstGeom prst="rect">
            <a:avLst/>
          </a:prstGeom>
        </p:spPr>
      </p:pic>
      <p:pic>
        <p:nvPicPr>
          <p:cNvPr id="11" name="Picture 10">
            <a:extLst>
              <a:ext uri="{FF2B5EF4-FFF2-40B4-BE49-F238E27FC236}">
                <a16:creationId xmlns:a16="http://schemas.microsoft.com/office/drawing/2014/main" id="{5C09F2DF-1F95-C946-B6D1-8AAA94D90C40}"/>
              </a:ext>
            </a:extLst>
          </p:cNvPr>
          <p:cNvPicPr>
            <a:picLocks noChangeAspect="1"/>
          </p:cNvPicPr>
          <p:nvPr/>
        </p:nvPicPr>
        <p:blipFill>
          <a:blip r:embed="rId5"/>
          <a:stretch>
            <a:fillRect/>
          </a:stretch>
        </p:blipFill>
        <p:spPr>
          <a:xfrm>
            <a:off x="9222255" y="4349579"/>
            <a:ext cx="1817130" cy="1817130"/>
          </a:xfrm>
          <a:prstGeom prst="rect">
            <a:avLst/>
          </a:prstGeom>
        </p:spPr>
      </p:pic>
      <p:pic>
        <p:nvPicPr>
          <p:cNvPr id="12" name="Picture 11">
            <a:extLst>
              <a:ext uri="{FF2B5EF4-FFF2-40B4-BE49-F238E27FC236}">
                <a16:creationId xmlns:a16="http://schemas.microsoft.com/office/drawing/2014/main" id="{6F3866A9-CD77-9E4B-B70B-C808F8174C94}"/>
              </a:ext>
            </a:extLst>
          </p:cNvPr>
          <p:cNvPicPr>
            <a:picLocks noChangeAspect="1"/>
          </p:cNvPicPr>
          <p:nvPr/>
        </p:nvPicPr>
        <p:blipFill>
          <a:blip r:embed="rId6"/>
          <a:stretch>
            <a:fillRect/>
          </a:stretch>
        </p:blipFill>
        <p:spPr>
          <a:xfrm>
            <a:off x="10892481" y="4906650"/>
            <a:ext cx="1260059" cy="1260059"/>
          </a:xfrm>
          <a:prstGeom prst="rect">
            <a:avLst/>
          </a:prstGeom>
        </p:spPr>
      </p:pic>
    </p:spTree>
    <p:extLst>
      <p:ext uri="{BB962C8B-B14F-4D97-AF65-F5344CB8AC3E}">
        <p14:creationId xmlns:p14="http://schemas.microsoft.com/office/powerpoint/2010/main" val="3576666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2DA1-423E-F646-8D68-932A365FD98C}"/>
              </a:ext>
            </a:extLst>
          </p:cNvPr>
          <p:cNvSpPr>
            <a:spLocks noGrp="1"/>
          </p:cNvSpPr>
          <p:nvPr>
            <p:ph type="title"/>
          </p:nvPr>
        </p:nvSpPr>
        <p:spPr/>
        <p:txBody>
          <a:bodyPr/>
          <a:lstStyle/>
          <a:p>
            <a:r>
              <a:rPr lang="en-US" dirty="0"/>
              <a:t>File reading Extraction</a:t>
            </a:r>
          </a:p>
        </p:txBody>
      </p:sp>
      <p:sp>
        <p:nvSpPr>
          <p:cNvPr id="4" name="Slide Number Placeholder 3">
            <a:extLst>
              <a:ext uri="{FF2B5EF4-FFF2-40B4-BE49-F238E27FC236}">
                <a16:creationId xmlns:a16="http://schemas.microsoft.com/office/drawing/2014/main" id="{CD0FE221-D021-5B40-B4DD-AA226D9BD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Text Placeholder 2">
            <a:extLst>
              <a:ext uri="{FF2B5EF4-FFF2-40B4-BE49-F238E27FC236}">
                <a16:creationId xmlns:a16="http://schemas.microsoft.com/office/drawing/2014/main" id="{A68FE3B0-1CC0-B943-BCCE-A4F7F1A55BF0}"/>
              </a:ext>
            </a:extLst>
          </p:cNvPr>
          <p:cNvSpPr>
            <a:spLocks noGrp="1"/>
          </p:cNvSpPr>
          <p:nvPr>
            <p:ph type="body" idx="1"/>
          </p:nvPr>
        </p:nvSpPr>
        <p:spPr>
          <a:xfrm>
            <a:off x="480000" y="1437859"/>
            <a:ext cx="10665795" cy="1713114"/>
          </a:xfrm>
        </p:spPr>
        <p:txBody>
          <a:bodyPr/>
          <a:lstStyle/>
          <a:p>
            <a:r>
              <a:rPr lang="en-US" b="1" dirty="0"/>
              <a:t>In computing, Configuration files are used to configure the parameters and initial setting for a computer program </a:t>
            </a:r>
          </a:p>
          <a:p>
            <a:pPr lvl="1">
              <a:buFont typeface="Wingdings" pitchFamily="2" charset="2"/>
              <a:buChar char="Ø"/>
            </a:pPr>
            <a:r>
              <a:rPr lang="en-US" dirty="0"/>
              <a:t>Commonly know as config files</a:t>
            </a:r>
          </a:p>
          <a:p>
            <a:pPr lvl="1">
              <a:buFont typeface="Wingdings" pitchFamily="2" charset="2"/>
              <a:buChar char="Ø"/>
            </a:pPr>
            <a:r>
              <a:rPr lang="en-US" dirty="0"/>
              <a:t>Used in user applications, server processes, and operating systems</a:t>
            </a:r>
          </a:p>
          <a:p>
            <a:pPr lvl="1">
              <a:buFont typeface="Wingdings" pitchFamily="2" charset="2"/>
              <a:buChar char="Ø"/>
            </a:pPr>
            <a:r>
              <a:rPr lang="en-US" dirty="0"/>
              <a:t>Essentially preferences for building and/or running a program</a:t>
            </a:r>
          </a:p>
          <a:p>
            <a:pPr lvl="1">
              <a:buFont typeface="Wingdings" pitchFamily="2" charset="2"/>
              <a:buChar char="Ø"/>
            </a:pPr>
            <a:r>
              <a:rPr lang="en-US" dirty="0"/>
              <a:t>Some config files are structured in a format of the developer’s own design. Others use widely known standards used to structure data, like:</a:t>
            </a:r>
          </a:p>
        </p:txBody>
      </p:sp>
      <p:sp>
        <p:nvSpPr>
          <p:cNvPr id="6" name="Rounded Rectangle 5">
            <a:extLst>
              <a:ext uri="{FF2B5EF4-FFF2-40B4-BE49-F238E27FC236}">
                <a16:creationId xmlns:a16="http://schemas.microsoft.com/office/drawing/2014/main" id="{1C6C3338-CD55-B140-AC36-1AC3512ECC75}"/>
              </a:ext>
            </a:extLst>
          </p:cNvPr>
          <p:cNvSpPr/>
          <p:nvPr/>
        </p:nvSpPr>
        <p:spPr>
          <a:xfrm>
            <a:off x="2286003" y="4267198"/>
            <a:ext cx="2631989" cy="1383957"/>
          </a:xfrm>
          <a:prstGeom prst="roundRect">
            <a:avLst/>
          </a:prstGeom>
          <a:solidFill>
            <a:srgbClr val="A9D18E">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YAML</a:t>
            </a:r>
          </a:p>
        </p:txBody>
      </p:sp>
      <p:sp>
        <p:nvSpPr>
          <p:cNvPr id="7" name="Rounded Rectangle 6">
            <a:extLst>
              <a:ext uri="{FF2B5EF4-FFF2-40B4-BE49-F238E27FC236}">
                <a16:creationId xmlns:a16="http://schemas.microsoft.com/office/drawing/2014/main" id="{9BCDF76C-517C-E34D-9E22-7C056CC54188}"/>
              </a:ext>
            </a:extLst>
          </p:cNvPr>
          <p:cNvSpPr/>
          <p:nvPr/>
        </p:nvSpPr>
        <p:spPr>
          <a:xfrm>
            <a:off x="4291917" y="4959176"/>
            <a:ext cx="2631989" cy="1383957"/>
          </a:xfrm>
          <a:prstGeom prst="roundRect">
            <a:avLst/>
          </a:prstGeom>
          <a:solidFill>
            <a:srgbClr val="9DC3E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JSON</a:t>
            </a:r>
          </a:p>
        </p:txBody>
      </p:sp>
      <p:sp>
        <p:nvSpPr>
          <p:cNvPr id="8" name="Rounded Rectangle 7">
            <a:extLst>
              <a:ext uri="{FF2B5EF4-FFF2-40B4-BE49-F238E27FC236}">
                <a16:creationId xmlns:a16="http://schemas.microsoft.com/office/drawing/2014/main" id="{D5142878-0A22-CB47-934D-D2ACC3F79BA2}"/>
              </a:ext>
            </a:extLst>
          </p:cNvPr>
          <p:cNvSpPr/>
          <p:nvPr/>
        </p:nvSpPr>
        <p:spPr>
          <a:xfrm>
            <a:off x="6602630" y="4543166"/>
            <a:ext cx="2631989" cy="1383957"/>
          </a:xfrm>
          <a:prstGeom prst="roundRect">
            <a:avLst/>
          </a:prstGeom>
          <a:solidFill>
            <a:srgbClr val="7030A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XML</a:t>
            </a:r>
          </a:p>
        </p:txBody>
      </p:sp>
    </p:spTree>
    <p:extLst>
      <p:ext uri="{BB962C8B-B14F-4D97-AF65-F5344CB8AC3E}">
        <p14:creationId xmlns:p14="http://schemas.microsoft.com/office/powerpoint/2010/main" val="1764672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6538-3CB2-C846-900F-FFA4FF69D152}"/>
              </a:ext>
            </a:extLst>
          </p:cNvPr>
          <p:cNvSpPr>
            <a:spLocks noGrp="1"/>
          </p:cNvSpPr>
          <p:nvPr>
            <p:ph type="title"/>
          </p:nvPr>
        </p:nvSpPr>
        <p:spPr/>
        <p:txBody>
          <a:bodyPr/>
          <a:lstStyle/>
          <a:p>
            <a:r>
              <a:rPr lang="en-US" dirty="0"/>
              <a:t>Config Files </a:t>
            </a:r>
          </a:p>
        </p:txBody>
      </p:sp>
      <p:sp>
        <p:nvSpPr>
          <p:cNvPr id="4" name="Slide Number Placeholder 3">
            <a:extLst>
              <a:ext uri="{FF2B5EF4-FFF2-40B4-BE49-F238E27FC236}">
                <a16:creationId xmlns:a16="http://schemas.microsoft.com/office/drawing/2014/main" id="{164102E8-35BF-814B-9734-73C729C1C2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3D24ADFB-7DBD-6E45-BF0C-25F53BE4E92B}"/>
              </a:ext>
            </a:extLst>
          </p:cNvPr>
          <p:cNvPicPr>
            <a:picLocks noChangeAspect="1"/>
          </p:cNvPicPr>
          <p:nvPr/>
        </p:nvPicPr>
        <p:blipFill>
          <a:blip r:embed="rId2"/>
          <a:stretch>
            <a:fillRect/>
          </a:stretch>
        </p:blipFill>
        <p:spPr>
          <a:xfrm>
            <a:off x="207662" y="1232050"/>
            <a:ext cx="5054600" cy="3365500"/>
          </a:xfrm>
          <a:prstGeom prst="rect">
            <a:avLst/>
          </a:prstGeom>
        </p:spPr>
      </p:pic>
      <p:pic>
        <p:nvPicPr>
          <p:cNvPr id="6" name="Picture 5">
            <a:extLst>
              <a:ext uri="{FF2B5EF4-FFF2-40B4-BE49-F238E27FC236}">
                <a16:creationId xmlns:a16="http://schemas.microsoft.com/office/drawing/2014/main" id="{7821A97B-0403-8347-B0D8-B1C76F30E2AF}"/>
              </a:ext>
            </a:extLst>
          </p:cNvPr>
          <p:cNvPicPr>
            <a:picLocks noChangeAspect="1"/>
          </p:cNvPicPr>
          <p:nvPr/>
        </p:nvPicPr>
        <p:blipFill>
          <a:blip r:embed="rId3"/>
          <a:stretch>
            <a:fillRect/>
          </a:stretch>
        </p:blipFill>
        <p:spPr>
          <a:xfrm>
            <a:off x="4187911" y="1848000"/>
            <a:ext cx="4038600" cy="3657600"/>
          </a:xfrm>
          <a:prstGeom prst="rect">
            <a:avLst/>
          </a:prstGeom>
        </p:spPr>
      </p:pic>
      <p:pic>
        <p:nvPicPr>
          <p:cNvPr id="7" name="Picture 6">
            <a:extLst>
              <a:ext uri="{FF2B5EF4-FFF2-40B4-BE49-F238E27FC236}">
                <a16:creationId xmlns:a16="http://schemas.microsoft.com/office/drawing/2014/main" id="{267E62AF-7A6E-6D4D-BB59-53F10676FD85}"/>
              </a:ext>
            </a:extLst>
          </p:cNvPr>
          <p:cNvPicPr>
            <a:picLocks noChangeAspect="1"/>
          </p:cNvPicPr>
          <p:nvPr/>
        </p:nvPicPr>
        <p:blipFill>
          <a:blip r:embed="rId4"/>
          <a:stretch>
            <a:fillRect/>
          </a:stretch>
        </p:blipFill>
        <p:spPr>
          <a:xfrm>
            <a:off x="7540976" y="2764737"/>
            <a:ext cx="4216056" cy="3665626"/>
          </a:xfrm>
          <a:prstGeom prst="rect">
            <a:avLst/>
          </a:prstGeom>
        </p:spPr>
      </p:pic>
    </p:spTree>
    <p:extLst>
      <p:ext uri="{BB962C8B-B14F-4D97-AF65-F5344CB8AC3E}">
        <p14:creationId xmlns:p14="http://schemas.microsoft.com/office/powerpoint/2010/main" val="336874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848-CE19-EF45-84D0-FFDB3392D9E5}"/>
              </a:ext>
            </a:extLst>
          </p:cNvPr>
          <p:cNvSpPr>
            <a:spLocks noGrp="1"/>
          </p:cNvSpPr>
          <p:nvPr>
            <p:ph type="title"/>
          </p:nvPr>
        </p:nvSpPr>
        <p:spPr/>
        <p:txBody>
          <a:bodyPr/>
          <a:lstStyle/>
          <a:p>
            <a:r>
              <a:rPr lang="en-US" dirty="0"/>
              <a:t>YAML vs JSON vs XML</a:t>
            </a:r>
          </a:p>
        </p:txBody>
      </p:sp>
      <p:sp>
        <p:nvSpPr>
          <p:cNvPr id="3" name="Text Placeholder 2">
            <a:extLst>
              <a:ext uri="{FF2B5EF4-FFF2-40B4-BE49-F238E27FC236}">
                <a16:creationId xmlns:a16="http://schemas.microsoft.com/office/drawing/2014/main" id="{4B773DFF-48B6-D543-8CBD-692D7B723A7A}"/>
              </a:ext>
            </a:extLst>
          </p:cNvPr>
          <p:cNvSpPr>
            <a:spLocks noGrp="1"/>
          </p:cNvSpPr>
          <p:nvPr>
            <p:ph type="body" idx="1"/>
          </p:nvPr>
        </p:nvSpPr>
        <p:spPr>
          <a:xfrm>
            <a:off x="196162" y="1367974"/>
            <a:ext cx="11728107" cy="4680000"/>
          </a:xfrm>
        </p:spPr>
        <p:txBody>
          <a:bodyPr/>
          <a:lstStyle/>
          <a:p>
            <a:r>
              <a:rPr lang="en-US" dirty="0"/>
              <a:t>YAML “YMAL </a:t>
            </a:r>
            <a:r>
              <a:rPr lang="en-US" dirty="0" err="1"/>
              <a:t>Ain’t</a:t>
            </a:r>
            <a:r>
              <a:rPr lang="en-US" dirty="0"/>
              <a:t> Markup Language”</a:t>
            </a:r>
          </a:p>
          <a:p>
            <a:pPr lvl="1">
              <a:buFont typeface="Wingdings" pitchFamily="2" charset="2"/>
              <a:buChar char="Ø"/>
            </a:pPr>
            <a:r>
              <a:rPr lang="en-US" dirty="0"/>
              <a:t>Human-readable data-serialization language that is commonly used for config files and in apps where data is being stored or transmitted </a:t>
            </a:r>
          </a:p>
          <a:p>
            <a:pPr lvl="1">
              <a:buFont typeface="Wingdings" pitchFamily="2" charset="2"/>
              <a:buChar char="Ø"/>
            </a:pPr>
            <a:r>
              <a:rPr lang="en-US" dirty="0"/>
              <a:t>Targets many communication applications like XML </a:t>
            </a:r>
          </a:p>
          <a:p>
            <a:pPr lvl="1">
              <a:buFont typeface="Wingdings" pitchFamily="2" charset="2"/>
              <a:buChar char="Ø"/>
            </a:pPr>
            <a:r>
              <a:rPr lang="en-US" dirty="0"/>
              <a:t>Uses python style indentation to indicate nesting, […] lists, and {…} maps </a:t>
            </a:r>
          </a:p>
          <a:p>
            <a:pPr lvl="1">
              <a:buFont typeface="Wingdings" pitchFamily="2" charset="2"/>
              <a:buChar char="Ø"/>
            </a:pPr>
            <a:r>
              <a:rPr lang="en-US" dirty="0"/>
              <a:t>Custom data types are allowed </a:t>
            </a:r>
          </a:p>
          <a:p>
            <a:pPr lvl="2">
              <a:buFont typeface="Courier New" panose="02070309020205020404" pitchFamily="49" charset="0"/>
              <a:buChar char="o"/>
            </a:pPr>
            <a:r>
              <a:rPr lang="en-US" dirty="0"/>
              <a:t>But stick to STRINGS, INT, and FLOATs</a:t>
            </a:r>
          </a:p>
          <a:p>
            <a:pPr lvl="1">
              <a:buFont typeface="Wingdings" pitchFamily="2" charset="2"/>
              <a:buChar char="Ø"/>
            </a:pPr>
            <a:r>
              <a:rPr lang="en-US" dirty="0"/>
              <a:t>Uses the colon-centered syntax for expressing key-value pairs like JSON</a:t>
            </a:r>
          </a:p>
          <a:p>
            <a:r>
              <a:rPr lang="en-US" dirty="0"/>
              <a:t>JSON (readable only) is a subset of YAML (readable and editable) </a:t>
            </a:r>
          </a:p>
          <a:p>
            <a:pPr lvl="1">
              <a:buFont typeface="Wingdings" pitchFamily="2" charset="2"/>
              <a:buChar char="Ø"/>
            </a:pPr>
            <a:r>
              <a:rPr lang="en-US" dirty="0"/>
              <a:t>data objects consisting of attribute–value pairs and array data types</a:t>
            </a:r>
          </a:p>
          <a:p>
            <a:pPr lvl="0"/>
            <a:r>
              <a:rPr lang="en-US" dirty="0"/>
              <a:t>XML is a markup language </a:t>
            </a:r>
          </a:p>
          <a:p>
            <a:pPr lvl="1">
              <a:buFont typeface="Wingdings" pitchFamily="2" charset="2"/>
              <a:buChar char="Ø"/>
            </a:pPr>
            <a:r>
              <a:rPr lang="en-US" dirty="0"/>
              <a:t>defines a set of rules for encoding documents in a format that is both human-readable and machine-readable</a:t>
            </a:r>
          </a:p>
          <a:p>
            <a:pPr marL="76200" indent="0">
              <a:buNone/>
            </a:pPr>
            <a:endParaRPr lang="en-US" dirty="0"/>
          </a:p>
        </p:txBody>
      </p:sp>
      <p:sp>
        <p:nvSpPr>
          <p:cNvPr id="4" name="Slide Number Placeholder 3">
            <a:extLst>
              <a:ext uri="{FF2B5EF4-FFF2-40B4-BE49-F238E27FC236}">
                <a16:creationId xmlns:a16="http://schemas.microsoft.com/office/drawing/2014/main" id="{AA1F7EA8-A8DA-3B4A-84C6-1CF6390B4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83981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EB0-4913-0F45-8104-D4EE04B4990E}"/>
              </a:ext>
            </a:extLst>
          </p:cNvPr>
          <p:cNvSpPr>
            <a:spLocks noGrp="1"/>
          </p:cNvSpPr>
          <p:nvPr>
            <p:ph type="title"/>
          </p:nvPr>
        </p:nvSpPr>
        <p:spPr/>
        <p:txBody>
          <a:bodyPr/>
          <a:lstStyle/>
          <a:p>
            <a:r>
              <a:rPr lang="en-US" dirty="0"/>
              <a:t>Transforming</a:t>
            </a:r>
          </a:p>
        </p:txBody>
      </p:sp>
      <p:sp>
        <p:nvSpPr>
          <p:cNvPr id="4" name="Slide Number Placeholder 3">
            <a:extLst>
              <a:ext uri="{FF2B5EF4-FFF2-40B4-BE49-F238E27FC236}">
                <a16:creationId xmlns:a16="http://schemas.microsoft.com/office/drawing/2014/main" id="{DAB66DC4-9F3F-3C4D-A37F-57096C314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AF75006F-F838-5045-A07E-BB79A7C1D819}"/>
              </a:ext>
            </a:extLst>
          </p:cNvPr>
          <p:cNvPicPr>
            <a:picLocks noChangeAspect="1"/>
          </p:cNvPicPr>
          <p:nvPr/>
        </p:nvPicPr>
        <p:blipFill>
          <a:blip r:embed="rId3"/>
          <a:stretch>
            <a:fillRect/>
          </a:stretch>
        </p:blipFill>
        <p:spPr>
          <a:xfrm>
            <a:off x="8007179" y="3179989"/>
            <a:ext cx="4051644" cy="3291961"/>
          </a:xfrm>
          <a:prstGeom prst="rect">
            <a:avLst/>
          </a:prstGeom>
        </p:spPr>
      </p:pic>
      <p:sp>
        <p:nvSpPr>
          <p:cNvPr id="7" name="Text Placeholder 2">
            <a:extLst>
              <a:ext uri="{FF2B5EF4-FFF2-40B4-BE49-F238E27FC236}">
                <a16:creationId xmlns:a16="http://schemas.microsoft.com/office/drawing/2014/main" id="{A2A77615-8596-EA41-B802-3F0E37793940}"/>
              </a:ext>
            </a:extLst>
          </p:cNvPr>
          <p:cNvSpPr>
            <a:spLocks noGrp="1"/>
          </p:cNvSpPr>
          <p:nvPr>
            <p:ph type="body" idx="1"/>
          </p:nvPr>
        </p:nvSpPr>
        <p:spPr>
          <a:xfrm>
            <a:off x="828000" y="1512000"/>
            <a:ext cx="7624022" cy="4680000"/>
          </a:xfrm>
        </p:spPr>
        <p:txBody>
          <a:bodyPr/>
          <a:lstStyle/>
          <a:p>
            <a:r>
              <a:rPr lang="en-US" dirty="0"/>
              <a:t>Data from the source is raw and might not be usable</a:t>
            </a:r>
          </a:p>
          <a:p>
            <a:r>
              <a:rPr lang="en-US" dirty="0"/>
              <a:t>It needs to be…</a:t>
            </a:r>
          </a:p>
          <a:p>
            <a:pPr lvl="1">
              <a:buFont typeface="Wingdings" pitchFamily="2" charset="2"/>
              <a:buChar char="Ø"/>
            </a:pPr>
            <a:r>
              <a:rPr lang="en-US" dirty="0"/>
              <a:t>Cleaned </a:t>
            </a:r>
          </a:p>
          <a:p>
            <a:pPr lvl="1">
              <a:buFont typeface="Wingdings" pitchFamily="2" charset="2"/>
              <a:buChar char="Ø"/>
            </a:pPr>
            <a:r>
              <a:rPr lang="en-US" dirty="0"/>
              <a:t>Mapped </a:t>
            </a:r>
          </a:p>
          <a:p>
            <a:pPr lvl="1">
              <a:buFont typeface="Wingdings" pitchFamily="2" charset="2"/>
              <a:buChar char="Ø"/>
            </a:pPr>
            <a:r>
              <a:rPr lang="en-US" dirty="0"/>
              <a:t>Transformed</a:t>
            </a:r>
          </a:p>
          <a:p>
            <a:r>
              <a:rPr lang="en-US" dirty="0"/>
              <a:t>Data that does not need to be transformed is called “pass through” or “direct move” data</a:t>
            </a:r>
          </a:p>
          <a:p>
            <a:r>
              <a:rPr lang="en-US" dirty="0"/>
              <a:t>Validations are also done during this step</a:t>
            </a:r>
          </a:p>
          <a:p>
            <a:r>
              <a:rPr lang="en-US" dirty="0"/>
              <a:t>What are some examples of transformations and validations </a:t>
            </a:r>
          </a:p>
        </p:txBody>
      </p:sp>
    </p:spTree>
    <p:extLst>
      <p:ext uri="{BB962C8B-B14F-4D97-AF65-F5344CB8AC3E}">
        <p14:creationId xmlns:p14="http://schemas.microsoft.com/office/powerpoint/2010/main" val="164564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0EB-0EE4-A446-884E-071A7E907C0C}"/>
              </a:ext>
            </a:extLst>
          </p:cNvPr>
          <p:cNvSpPr>
            <a:spLocks noGrp="1"/>
          </p:cNvSpPr>
          <p:nvPr>
            <p:ph type="title"/>
          </p:nvPr>
        </p:nvSpPr>
        <p:spPr/>
        <p:txBody>
          <a:bodyPr/>
          <a:lstStyle/>
          <a:p>
            <a:r>
              <a:rPr lang="en-US" dirty="0"/>
              <a:t>Examples of Transformations</a:t>
            </a:r>
          </a:p>
        </p:txBody>
      </p:sp>
      <p:sp>
        <p:nvSpPr>
          <p:cNvPr id="4" name="Slide Number Placeholder 3">
            <a:extLst>
              <a:ext uri="{FF2B5EF4-FFF2-40B4-BE49-F238E27FC236}">
                <a16:creationId xmlns:a16="http://schemas.microsoft.com/office/drawing/2014/main" id="{AB070CF2-CEAB-E04A-9A60-23A21B62E2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Text Placeholder 2">
            <a:extLst>
              <a:ext uri="{FF2B5EF4-FFF2-40B4-BE49-F238E27FC236}">
                <a16:creationId xmlns:a16="http://schemas.microsoft.com/office/drawing/2014/main" id="{F72A9E64-7894-A748-9A47-820A169FB9C8}"/>
              </a:ext>
            </a:extLst>
          </p:cNvPr>
          <p:cNvSpPr>
            <a:spLocks noGrp="1"/>
          </p:cNvSpPr>
          <p:nvPr>
            <p:ph type="body" idx="1"/>
          </p:nvPr>
        </p:nvSpPr>
        <p:spPr>
          <a:xfrm>
            <a:off x="580866" y="1544687"/>
            <a:ext cx="10512000" cy="4680000"/>
          </a:xfrm>
        </p:spPr>
        <p:txBody>
          <a:bodyPr/>
          <a:lstStyle/>
          <a:p>
            <a:pPr lvl="0"/>
            <a:r>
              <a:rPr lang="en-US" sz="2000" dirty="0"/>
              <a:t>Different spelling of the same person like Jon, John, </a:t>
            </a:r>
            <a:r>
              <a:rPr lang="en-US" sz="2000" dirty="0" err="1"/>
              <a:t>etc</a:t>
            </a:r>
            <a:endParaRPr lang="en-US" sz="2000" dirty="0"/>
          </a:p>
          <a:p>
            <a:pPr lvl="0"/>
            <a:r>
              <a:rPr lang="en-US" sz="2000" dirty="0"/>
              <a:t>There are multiple ways to denote company name like Google, Google Inc</a:t>
            </a:r>
          </a:p>
          <a:p>
            <a:pPr lvl="0"/>
            <a:r>
              <a:rPr lang="en-US" sz="2000" dirty="0"/>
              <a:t>Use of different names like </a:t>
            </a:r>
            <a:r>
              <a:rPr lang="en-US" sz="2000" dirty="0" err="1"/>
              <a:t>Cleaveland</a:t>
            </a:r>
            <a:r>
              <a:rPr lang="en-US" sz="2000" dirty="0"/>
              <a:t>, Cleveland</a:t>
            </a:r>
          </a:p>
          <a:p>
            <a:pPr lvl="0"/>
            <a:r>
              <a:rPr lang="en-US" sz="2000" dirty="0"/>
              <a:t>There may be a case that different account numbers are generated by various applications for the same customer – and we need to link the accounts </a:t>
            </a:r>
          </a:p>
          <a:p>
            <a:pPr lvl="0"/>
            <a:r>
              <a:rPr lang="en-US" sz="2000" dirty="0"/>
              <a:t>In some data required files remains blank or null </a:t>
            </a:r>
          </a:p>
          <a:p>
            <a:pPr lvl="0"/>
            <a:r>
              <a:rPr lang="en-US" sz="2000" dirty="0"/>
              <a:t>Invalid product collected at POS as manual entry can lead to mistakes.</a:t>
            </a:r>
          </a:p>
          <a:p>
            <a:pPr lvl="0"/>
            <a:r>
              <a:rPr lang="en-US" sz="2000" dirty="0"/>
              <a:t>Merging data with errors back into main data set (Snowflake helps with this) </a:t>
            </a:r>
          </a:p>
          <a:p>
            <a:endParaRPr lang="en-US" dirty="0"/>
          </a:p>
        </p:txBody>
      </p:sp>
      <p:pic>
        <p:nvPicPr>
          <p:cNvPr id="6" name="Picture 5">
            <a:extLst>
              <a:ext uri="{FF2B5EF4-FFF2-40B4-BE49-F238E27FC236}">
                <a16:creationId xmlns:a16="http://schemas.microsoft.com/office/drawing/2014/main" id="{F79598D0-2A5D-E843-A621-0E4E403C6DA2}"/>
              </a:ext>
            </a:extLst>
          </p:cNvPr>
          <p:cNvPicPr>
            <a:picLocks noChangeAspect="1"/>
          </p:cNvPicPr>
          <p:nvPr/>
        </p:nvPicPr>
        <p:blipFill>
          <a:blip r:embed="rId2"/>
          <a:stretch>
            <a:fillRect/>
          </a:stretch>
        </p:blipFill>
        <p:spPr>
          <a:xfrm>
            <a:off x="3320277" y="4784283"/>
            <a:ext cx="5885506" cy="2213079"/>
          </a:xfrm>
          <a:prstGeom prst="rect">
            <a:avLst/>
          </a:prstGeom>
        </p:spPr>
      </p:pic>
    </p:spTree>
    <p:extLst>
      <p:ext uri="{BB962C8B-B14F-4D97-AF65-F5344CB8AC3E}">
        <p14:creationId xmlns:p14="http://schemas.microsoft.com/office/powerpoint/2010/main" val="31605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CD8E-82EE-5A49-B880-97D41E0683CB}"/>
              </a:ext>
            </a:extLst>
          </p:cNvPr>
          <p:cNvSpPr>
            <a:spLocks noGrp="1"/>
          </p:cNvSpPr>
          <p:nvPr>
            <p:ph type="title"/>
          </p:nvPr>
        </p:nvSpPr>
        <p:spPr/>
        <p:txBody>
          <a:bodyPr/>
          <a:lstStyle/>
          <a:p>
            <a:r>
              <a:rPr lang="en-US" dirty="0"/>
              <a:t>Examples of Validations</a:t>
            </a:r>
          </a:p>
        </p:txBody>
      </p:sp>
      <p:sp>
        <p:nvSpPr>
          <p:cNvPr id="3" name="Text Placeholder 2">
            <a:extLst>
              <a:ext uri="{FF2B5EF4-FFF2-40B4-BE49-F238E27FC236}">
                <a16:creationId xmlns:a16="http://schemas.microsoft.com/office/drawing/2014/main" id="{404DEC16-2643-DF4B-8763-8AA5F23F32AD}"/>
              </a:ext>
            </a:extLst>
          </p:cNvPr>
          <p:cNvSpPr>
            <a:spLocks noGrp="1"/>
          </p:cNvSpPr>
          <p:nvPr>
            <p:ph type="body" idx="1"/>
          </p:nvPr>
        </p:nvSpPr>
        <p:spPr>
          <a:xfrm>
            <a:off x="259589" y="1351362"/>
            <a:ext cx="11346066" cy="4680000"/>
          </a:xfrm>
        </p:spPr>
        <p:txBody>
          <a:bodyPr/>
          <a:lstStyle/>
          <a:p>
            <a:pPr lvl="0"/>
            <a:r>
              <a:rPr lang="en-US" sz="2000" dirty="0"/>
              <a:t>Filtering – Select only certain columns to load</a:t>
            </a:r>
          </a:p>
          <a:p>
            <a:pPr lvl="0"/>
            <a:r>
              <a:rPr lang="en-US" sz="2000" dirty="0"/>
              <a:t>Using rules and lookup tables for Data standardization</a:t>
            </a:r>
          </a:p>
          <a:p>
            <a:pPr lvl="0"/>
            <a:r>
              <a:rPr lang="en-US" sz="2000" dirty="0"/>
              <a:t>Character Set Conversion and encoding handling</a:t>
            </a:r>
          </a:p>
          <a:p>
            <a:pPr lvl="0"/>
            <a:r>
              <a:rPr lang="en-US" sz="2000" dirty="0"/>
              <a:t>Conversion of Units of Measurements like Date Time Conversion, currency conversions, numerical conversions, etc.</a:t>
            </a:r>
          </a:p>
          <a:p>
            <a:pPr lvl="0"/>
            <a:r>
              <a:rPr lang="en-US" sz="2000" dirty="0"/>
              <a:t>Data threshold validation check. For example, age cannot be more than two digits.</a:t>
            </a:r>
          </a:p>
          <a:p>
            <a:pPr lvl="0"/>
            <a:r>
              <a:rPr lang="en-US" sz="2000" dirty="0"/>
              <a:t>Data flow validation from the staging area to the intermediate tables.</a:t>
            </a:r>
          </a:p>
          <a:p>
            <a:pPr lvl="0"/>
            <a:r>
              <a:rPr lang="en-US" sz="2000" dirty="0"/>
              <a:t>Required fields should not be left blank.</a:t>
            </a:r>
          </a:p>
          <a:p>
            <a:pPr lvl="0"/>
            <a:r>
              <a:rPr lang="en-US" sz="2000" dirty="0"/>
              <a:t>Split a column into multiples and merging multiple columns into a single column.</a:t>
            </a:r>
          </a:p>
          <a:p>
            <a:pPr lvl="0"/>
            <a:r>
              <a:rPr lang="en-US" sz="2000" dirty="0"/>
              <a:t>Transposing rows and columns,</a:t>
            </a:r>
          </a:p>
          <a:p>
            <a:pPr lvl="0"/>
            <a:r>
              <a:rPr lang="en-US" sz="2000" dirty="0"/>
              <a:t>Use lookups to merge data</a:t>
            </a:r>
          </a:p>
          <a:p>
            <a:pPr lvl="0"/>
            <a:r>
              <a:rPr lang="en-US" sz="2000" dirty="0"/>
              <a:t>Using any complex data validation (e.g., if the first two columns in a row are empty then it automatically reject the row from processing)</a:t>
            </a:r>
          </a:p>
          <a:p>
            <a:endParaRPr lang="en-US" dirty="0"/>
          </a:p>
        </p:txBody>
      </p:sp>
      <p:sp>
        <p:nvSpPr>
          <p:cNvPr id="4" name="Slide Number Placeholder 3">
            <a:extLst>
              <a:ext uri="{FF2B5EF4-FFF2-40B4-BE49-F238E27FC236}">
                <a16:creationId xmlns:a16="http://schemas.microsoft.com/office/drawing/2014/main" id="{3E8867F6-A2B7-7A47-9BD6-EBE6611DE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21010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8060226-8B15-4745-BB5E-C71F63DB41AA}"/>
              </a:ext>
            </a:extLst>
          </p:cNvPr>
          <p:cNvPicPr>
            <a:picLocks noChangeAspect="1"/>
          </p:cNvPicPr>
          <p:nvPr/>
        </p:nvPicPr>
        <p:blipFill>
          <a:blip r:embed="rId2"/>
          <a:stretch>
            <a:fillRect/>
          </a:stretch>
        </p:blipFill>
        <p:spPr>
          <a:xfrm>
            <a:off x="201916" y="4129050"/>
            <a:ext cx="3344700" cy="1920251"/>
          </a:xfrm>
          <a:prstGeom prst="rect">
            <a:avLst/>
          </a:prstGeom>
        </p:spPr>
      </p:pic>
      <p:sp>
        <p:nvSpPr>
          <p:cNvPr id="6" name="Text Placeholder 2">
            <a:extLst>
              <a:ext uri="{FF2B5EF4-FFF2-40B4-BE49-F238E27FC236}">
                <a16:creationId xmlns:a16="http://schemas.microsoft.com/office/drawing/2014/main" id="{66295AD5-4EBB-CB40-96D8-1E1426EF248A}"/>
              </a:ext>
            </a:extLst>
          </p:cNvPr>
          <p:cNvSpPr>
            <a:spLocks noGrp="1"/>
          </p:cNvSpPr>
          <p:nvPr>
            <p:ph type="body" idx="1"/>
          </p:nvPr>
        </p:nvSpPr>
        <p:spPr>
          <a:xfrm>
            <a:off x="828000" y="1512000"/>
            <a:ext cx="10512000" cy="4680000"/>
          </a:xfrm>
        </p:spPr>
        <p:txBody>
          <a:bodyPr/>
          <a:lstStyle/>
          <a:p>
            <a:r>
              <a:rPr lang="en-US" dirty="0"/>
              <a:t>Windowing functions 				Aggregate functions</a:t>
            </a:r>
          </a:p>
          <a:p>
            <a:endParaRPr lang="en-US" dirty="0"/>
          </a:p>
          <a:p>
            <a:endParaRPr lang="en-US" dirty="0"/>
          </a:p>
          <a:p>
            <a:pPr marL="76200" indent="0">
              <a:buNone/>
            </a:pPr>
            <a:endParaRPr lang="en-US" dirty="0"/>
          </a:p>
          <a:p>
            <a:pPr marL="76200" indent="0">
              <a:buNone/>
            </a:pPr>
            <a:endParaRPr lang="en-US" dirty="0"/>
          </a:p>
          <a:p>
            <a:r>
              <a:rPr lang="en-US" dirty="0"/>
              <a:t>Working with semi-structure data </a:t>
            </a:r>
          </a:p>
          <a:p>
            <a:endParaRPr lang="en-US" dirty="0"/>
          </a:p>
          <a:p>
            <a:endParaRPr lang="en-US" dirty="0"/>
          </a:p>
          <a:p>
            <a:endParaRPr lang="en-US" dirty="0"/>
          </a:p>
          <a:p>
            <a:endParaRPr lang="en-US" dirty="0"/>
          </a:p>
        </p:txBody>
      </p:sp>
      <p:sp>
        <p:nvSpPr>
          <p:cNvPr id="14" name="Rectangle 13">
            <a:extLst>
              <a:ext uri="{FF2B5EF4-FFF2-40B4-BE49-F238E27FC236}">
                <a16:creationId xmlns:a16="http://schemas.microsoft.com/office/drawing/2014/main" id="{6B66EBF6-0022-A640-8139-DB6045855D91}"/>
              </a:ext>
            </a:extLst>
          </p:cNvPr>
          <p:cNvSpPr/>
          <p:nvPr/>
        </p:nvSpPr>
        <p:spPr>
          <a:xfrm>
            <a:off x="440878" y="2254466"/>
            <a:ext cx="3871630" cy="132425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DBFB57-CCE3-9D46-8CC6-225BFEC5CA41}"/>
              </a:ext>
            </a:extLst>
          </p:cNvPr>
          <p:cNvSpPr/>
          <p:nvPr/>
        </p:nvSpPr>
        <p:spPr>
          <a:xfrm>
            <a:off x="1905786" y="4440997"/>
            <a:ext cx="5162277" cy="189444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59B15-A9B5-8A46-8CB8-51B79590E338}"/>
              </a:ext>
            </a:extLst>
          </p:cNvPr>
          <p:cNvSpPr>
            <a:spLocks noGrp="1"/>
          </p:cNvSpPr>
          <p:nvPr>
            <p:ph type="title"/>
          </p:nvPr>
        </p:nvSpPr>
        <p:spPr/>
        <p:txBody>
          <a:bodyPr/>
          <a:lstStyle/>
          <a:p>
            <a:r>
              <a:rPr lang="en-US" dirty="0"/>
              <a:t>Transforming in Code</a:t>
            </a:r>
          </a:p>
        </p:txBody>
      </p:sp>
      <p:sp>
        <p:nvSpPr>
          <p:cNvPr id="4" name="Slide Number Placeholder 3">
            <a:extLst>
              <a:ext uri="{FF2B5EF4-FFF2-40B4-BE49-F238E27FC236}">
                <a16:creationId xmlns:a16="http://schemas.microsoft.com/office/drawing/2014/main" id="{CE94421F-65C0-B24D-9652-804704F5D7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7" name="Picture 6">
            <a:extLst>
              <a:ext uri="{FF2B5EF4-FFF2-40B4-BE49-F238E27FC236}">
                <a16:creationId xmlns:a16="http://schemas.microsoft.com/office/drawing/2014/main" id="{F8F153B5-8D54-5B45-BCB7-A20D5A82640E}"/>
              </a:ext>
            </a:extLst>
          </p:cNvPr>
          <p:cNvPicPr>
            <a:picLocks noChangeAspect="1"/>
          </p:cNvPicPr>
          <p:nvPr/>
        </p:nvPicPr>
        <p:blipFill>
          <a:blip r:embed="rId3"/>
          <a:stretch>
            <a:fillRect/>
          </a:stretch>
        </p:blipFill>
        <p:spPr>
          <a:xfrm>
            <a:off x="1598642" y="4318004"/>
            <a:ext cx="488208" cy="438892"/>
          </a:xfrm>
          <a:prstGeom prst="rect">
            <a:avLst/>
          </a:prstGeom>
        </p:spPr>
      </p:pic>
      <p:sp>
        <p:nvSpPr>
          <p:cNvPr id="9" name="TextBox 8">
            <a:extLst>
              <a:ext uri="{FF2B5EF4-FFF2-40B4-BE49-F238E27FC236}">
                <a16:creationId xmlns:a16="http://schemas.microsoft.com/office/drawing/2014/main" id="{75CD33C9-3724-9C46-AA29-55584997374B}"/>
              </a:ext>
            </a:extLst>
          </p:cNvPr>
          <p:cNvSpPr txBox="1"/>
          <p:nvPr/>
        </p:nvSpPr>
        <p:spPr>
          <a:xfrm>
            <a:off x="1968827" y="4510940"/>
            <a:ext cx="5162276" cy="1815882"/>
          </a:xfrm>
          <a:prstGeom prst="rect">
            <a:avLst/>
          </a:prstGeom>
          <a:noFill/>
        </p:spPr>
        <p:txBody>
          <a:bodyPr wrap="square" rtlCol="0">
            <a:spAutoFit/>
          </a:bodyPr>
          <a:lstStyle/>
          <a:p>
            <a:r>
              <a:rPr lang="en-US" sz="1200" dirty="0">
                <a:solidFill>
                  <a:schemeClr val="tx1">
                    <a:lumMod val="50000"/>
                    <a:lumOff val="50000"/>
                  </a:schemeClr>
                </a:solidFill>
              </a:rPr>
              <a:t>-- using json dot in snowflake rather than regex </a:t>
            </a:r>
          </a:p>
          <a:p>
            <a:r>
              <a:rPr lang="en-US" sz="1200" dirty="0">
                <a:solidFill>
                  <a:schemeClr val="accent6">
                    <a:lumMod val="75000"/>
                  </a:schemeClr>
                </a:solidFill>
              </a:rPr>
              <a:t>SELECT</a:t>
            </a:r>
            <a:r>
              <a:rPr lang="en-US" sz="1200" dirty="0"/>
              <a:t> </a:t>
            </a:r>
            <a:r>
              <a:rPr lang="en-US" sz="1200" dirty="0" err="1"/>
              <a:t>v:city.coord.lat</a:t>
            </a:r>
            <a:r>
              <a:rPr lang="en-US" sz="1200" dirty="0"/>
              <a:t> as </a:t>
            </a:r>
            <a:r>
              <a:rPr lang="en-US" sz="1200" dirty="0" err="1"/>
              <a:t>lat</a:t>
            </a:r>
            <a:r>
              <a:rPr lang="en-US" sz="1200" dirty="0"/>
              <a:t>, </a:t>
            </a:r>
            <a:r>
              <a:rPr lang="en-US" sz="1200" dirty="0" err="1"/>
              <a:t>v:city.country</a:t>
            </a:r>
            <a:r>
              <a:rPr lang="en-US" sz="1200" dirty="0"/>
              <a:t> as country</a:t>
            </a:r>
            <a:r>
              <a:rPr lang="en-US" sz="1200" dirty="0">
                <a:solidFill>
                  <a:schemeClr val="accent6">
                    <a:lumMod val="75000"/>
                  </a:schemeClr>
                </a:solidFill>
              </a:rPr>
              <a:t> FROM </a:t>
            </a:r>
            <a:r>
              <a:rPr lang="en-US" sz="1200" dirty="0"/>
              <a:t>weather</a:t>
            </a:r>
          </a:p>
          <a:p>
            <a:endParaRPr lang="en-US" sz="1200" dirty="0"/>
          </a:p>
          <a:p>
            <a:r>
              <a:rPr lang="en-US" sz="1200" dirty="0">
                <a:solidFill>
                  <a:schemeClr val="tx1">
                    <a:lumMod val="50000"/>
                    <a:lumOff val="50000"/>
                  </a:schemeClr>
                </a:solidFill>
              </a:rPr>
              <a:t>-- can also use square bracket notation</a:t>
            </a:r>
          </a:p>
          <a:p>
            <a:r>
              <a:rPr lang="en-US" sz="1200" dirty="0">
                <a:solidFill>
                  <a:srgbClr val="088A08"/>
                </a:solidFill>
              </a:rPr>
              <a:t>SELECT</a:t>
            </a:r>
            <a:r>
              <a:rPr lang="en-US" sz="1200" dirty="0"/>
              <a:t> </a:t>
            </a:r>
            <a:r>
              <a:rPr lang="en-US" sz="1200" dirty="0" err="1"/>
              <a:t>src</a:t>
            </a:r>
            <a:r>
              <a:rPr lang="en-US" sz="1200" dirty="0">
                <a:solidFill>
                  <a:srgbClr val="404040"/>
                </a:solidFill>
              </a:rPr>
              <a:t>[</a:t>
            </a:r>
            <a:r>
              <a:rPr lang="en-US" sz="1200" dirty="0"/>
              <a:t>'salesperson'</a:t>
            </a:r>
            <a:r>
              <a:rPr lang="en-US" sz="1200" dirty="0">
                <a:solidFill>
                  <a:srgbClr val="404040"/>
                </a:solidFill>
              </a:rPr>
              <a:t>][</a:t>
            </a:r>
            <a:r>
              <a:rPr lang="en-US" sz="1200" dirty="0"/>
              <a:t>'name’</a:t>
            </a:r>
            <a:r>
              <a:rPr lang="en-US" sz="1200" dirty="0">
                <a:solidFill>
                  <a:srgbClr val="404040"/>
                </a:solidFill>
              </a:rPr>
              <a:t>]</a:t>
            </a:r>
            <a:r>
              <a:rPr lang="en-US" sz="1200" dirty="0"/>
              <a:t> </a:t>
            </a:r>
            <a:r>
              <a:rPr lang="en-US" sz="1200" dirty="0">
                <a:solidFill>
                  <a:srgbClr val="088A08"/>
                </a:solidFill>
              </a:rPr>
              <a:t>FROM</a:t>
            </a:r>
            <a:r>
              <a:rPr lang="en-US" sz="1200" dirty="0"/>
              <a:t> </a:t>
            </a:r>
            <a:r>
              <a:rPr lang="en-US" sz="1200" dirty="0" err="1"/>
              <a:t>car_sales</a:t>
            </a:r>
            <a:r>
              <a:rPr lang="en-US" sz="1200" dirty="0">
                <a:solidFill>
                  <a:srgbClr val="404040"/>
                </a:solidFill>
              </a:rPr>
              <a:t>;</a:t>
            </a:r>
          </a:p>
          <a:p>
            <a:endParaRPr lang="en-US" sz="1200" b="1" dirty="0">
              <a:solidFill>
                <a:srgbClr val="404040"/>
              </a:solidFill>
            </a:endParaRPr>
          </a:p>
          <a:p>
            <a:r>
              <a:rPr lang="en-US" sz="1200" dirty="0">
                <a:solidFill>
                  <a:schemeClr val="tx1">
                    <a:lumMod val="50000"/>
                    <a:lumOff val="50000"/>
                  </a:schemeClr>
                </a:solidFill>
              </a:rPr>
              <a:t>-- there is also the parse json function </a:t>
            </a:r>
          </a:p>
          <a:p>
            <a:r>
              <a:rPr lang="en-US" sz="1200" dirty="0">
                <a:solidFill>
                  <a:srgbClr val="088A08"/>
                </a:solidFill>
              </a:rPr>
              <a:t>select</a:t>
            </a:r>
            <a:r>
              <a:rPr lang="en-US" sz="1200" dirty="0"/>
              <a:t> column1 </a:t>
            </a:r>
            <a:r>
              <a:rPr lang="en-US" sz="1200" dirty="0">
                <a:solidFill>
                  <a:srgbClr val="088A08"/>
                </a:solidFill>
              </a:rPr>
              <a:t>as</a:t>
            </a:r>
            <a:r>
              <a:rPr lang="en-US" sz="1200" dirty="0"/>
              <a:t> </a:t>
            </a:r>
            <a:r>
              <a:rPr lang="en-US" sz="1200" dirty="0">
                <a:solidFill>
                  <a:srgbClr val="088A08"/>
                </a:solidFill>
              </a:rPr>
              <a:t>n</a:t>
            </a:r>
            <a:r>
              <a:rPr lang="en-US" sz="1200" dirty="0">
                <a:solidFill>
                  <a:srgbClr val="404040"/>
                </a:solidFill>
              </a:rPr>
              <a:t>,</a:t>
            </a:r>
            <a:r>
              <a:rPr lang="en-US" sz="1200" dirty="0"/>
              <a:t> </a:t>
            </a:r>
            <a:r>
              <a:rPr lang="en-US" sz="1200" dirty="0" err="1">
                <a:solidFill>
                  <a:srgbClr val="3A01DF"/>
                </a:solidFill>
              </a:rPr>
              <a:t>parse_json</a:t>
            </a:r>
            <a:r>
              <a:rPr lang="en-US" sz="1200" dirty="0">
                <a:solidFill>
                  <a:srgbClr val="404040"/>
                </a:solidFill>
              </a:rPr>
              <a:t>(</a:t>
            </a:r>
            <a:r>
              <a:rPr lang="en-US" sz="1200" dirty="0"/>
              <a:t>column2</a:t>
            </a:r>
            <a:r>
              <a:rPr lang="en-US" sz="1200" dirty="0">
                <a:solidFill>
                  <a:srgbClr val="404040"/>
                </a:solidFill>
              </a:rPr>
              <a:t>)</a:t>
            </a:r>
            <a:r>
              <a:rPr lang="en-US" sz="1200" dirty="0"/>
              <a:t> </a:t>
            </a:r>
            <a:r>
              <a:rPr lang="en-US" sz="1200" dirty="0">
                <a:solidFill>
                  <a:srgbClr val="088A08"/>
                </a:solidFill>
              </a:rPr>
              <a:t>as</a:t>
            </a:r>
            <a:r>
              <a:rPr lang="en-US" sz="1200" dirty="0"/>
              <a:t> </a:t>
            </a:r>
            <a:r>
              <a:rPr lang="en-US" sz="1200" dirty="0">
                <a:solidFill>
                  <a:srgbClr val="088A08"/>
                </a:solidFill>
              </a:rPr>
              <a:t>v</a:t>
            </a:r>
            <a:r>
              <a:rPr lang="en-US" sz="1200" dirty="0"/>
              <a:t> </a:t>
            </a:r>
            <a:r>
              <a:rPr lang="en-US" sz="1200" dirty="0">
                <a:solidFill>
                  <a:srgbClr val="088A08"/>
                </a:solidFill>
              </a:rPr>
              <a:t>from</a:t>
            </a:r>
            <a:r>
              <a:rPr lang="en-US" sz="1200" dirty="0"/>
              <a:t> </a:t>
            </a:r>
            <a:r>
              <a:rPr lang="en-US" sz="1200" dirty="0">
                <a:solidFill>
                  <a:srgbClr val="088A08"/>
                </a:solidFill>
              </a:rPr>
              <a:t>values</a:t>
            </a:r>
            <a:r>
              <a:rPr lang="en-US" sz="1200" dirty="0"/>
              <a:t> </a:t>
            </a:r>
            <a:r>
              <a:rPr lang="en-US" sz="1200" dirty="0">
                <a:solidFill>
                  <a:srgbClr val="404040"/>
                </a:solidFill>
              </a:rPr>
              <a:t>(</a:t>
            </a:r>
            <a:r>
              <a:rPr lang="en-US" sz="1200" dirty="0">
                <a:solidFill>
                  <a:srgbClr val="088A08"/>
                </a:solidFill>
              </a:rPr>
              <a:t>1</a:t>
            </a:r>
            <a:r>
              <a:rPr lang="en-US" sz="1200" dirty="0">
                <a:solidFill>
                  <a:srgbClr val="404040"/>
                </a:solidFill>
              </a:rPr>
              <a:t>,</a:t>
            </a:r>
            <a:r>
              <a:rPr lang="en-US" sz="1200" dirty="0"/>
              <a:t> 'null'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2</a:t>
            </a:r>
            <a:r>
              <a:rPr lang="en-US" sz="1200" dirty="0">
                <a:solidFill>
                  <a:srgbClr val="404040"/>
                </a:solidFill>
              </a:rPr>
              <a:t>,</a:t>
            </a:r>
            <a:r>
              <a:rPr lang="en-US" sz="1200" dirty="0"/>
              <a:t> </a:t>
            </a:r>
            <a:r>
              <a:rPr lang="en-US" sz="1200" dirty="0">
                <a:solidFill>
                  <a:srgbClr val="088A08"/>
                </a:solidFill>
              </a:rPr>
              <a:t>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3</a:t>
            </a:r>
            <a:r>
              <a:rPr lang="en-US" sz="1200" dirty="0">
                <a:solidFill>
                  <a:srgbClr val="404040"/>
                </a:solidFill>
              </a:rPr>
              <a:t>,</a:t>
            </a:r>
            <a:r>
              <a:rPr lang="en-US" sz="1200" dirty="0"/>
              <a:t> 'true'</a:t>
            </a:r>
            <a:r>
              <a:rPr lang="en-US" sz="1200" dirty="0">
                <a:solidFill>
                  <a:srgbClr val="404040"/>
                </a:solidFill>
              </a:rPr>
              <a:t>)</a:t>
            </a:r>
            <a:endParaRPr lang="en-US" sz="1200" b="1" dirty="0"/>
          </a:p>
        </p:txBody>
      </p:sp>
      <p:sp>
        <p:nvSpPr>
          <p:cNvPr id="12" name="Oval 11">
            <a:extLst>
              <a:ext uri="{FF2B5EF4-FFF2-40B4-BE49-F238E27FC236}">
                <a16:creationId xmlns:a16="http://schemas.microsoft.com/office/drawing/2014/main" id="{E5DEBDBE-B0B4-6B4B-B959-6FAFBA8E4D73}"/>
              </a:ext>
            </a:extLst>
          </p:cNvPr>
          <p:cNvSpPr/>
          <p:nvPr/>
        </p:nvSpPr>
        <p:spPr>
          <a:xfrm rot="16200000" flipH="1" flipV="1">
            <a:off x="7068064" y="1756139"/>
            <a:ext cx="126078" cy="1260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A5EC75-E2C5-504B-8C94-59946AE2F5C1}"/>
              </a:ext>
            </a:extLst>
          </p:cNvPr>
          <p:cNvSpPr txBox="1"/>
          <p:nvPr/>
        </p:nvSpPr>
        <p:spPr>
          <a:xfrm>
            <a:off x="472398" y="2464474"/>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err="1">
                <a:solidFill>
                  <a:srgbClr val="3A01DF"/>
                </a:solidFill>
              </a:rPr>
              <a:t>first_value</a:t>
            </a:r>
            <a:r>
              <a:rPr lang="en-US" dirty="0">
                <a:solidFill>
                  <a:srgbClr val="404040"/>
                </a:solidFill>
              </a:rPr>
              <a:t>(</a:t>
            </a:r>
            <a:r>
              <a:rPr lang="en-US" dirty="0"/>
              <a:t>column2</a:t>
            </a:r>
            <a:r>
              <a:rPr lang="en-US" dirty="0">
                <a:solidFill>
                  <a:srgbClr val="404040"/>
                </a:solidFill>
              </a:rPr>
              <a:t>)</a:t>
            </a:r>
            <a:r>
              <a:rPr lang="en-US" dirty="0"/>
              <a:t> </a:t>
            </a:r>
            <a:r>
              <a:rPr lang="en-US" dirty="0">
                <a:solidFill>
                  <a:srgbClr val="088A08"/>
                </a:solidFill>
              </a:rPr>
              <a:t>over</a:t>
            </a:r>
            <a:r>
              <a:rPr lang="en-US" dirty="0"/>
              <a:t> </a:t>
            </a:r>
            <a:r>
              <a:rPr lang="en-US" dirty="0">
                <a:solidFill>
                  <a:srgbClr val="404040"/>
                </a:solidFill>
              </a:rPr>
              <a:t>(</a:t>
            </a:r>
            <a:r>
              <a:rPr lang="en-US" dirty="0">
                <a:solidFill>
                  <a:srgbClr val="088A08"/>
                </a:solidFill>
              </a:rPr>
              <a:t>partition</a:t>
            </a:r>
            <a:r>
              <a:rPr lang="en-US" dirty="0"/>
              <a:t> </a:t>
            </a:r>
            <a:r>
              <a:rPr lang="en-US" dirty="0">
                <a:solidFill>
                  <a:srgbClr val="088A08"/>
                </a:solidFill>
              </a:rPr>
              <a:t>by</a:t>
            </a:r>
            <a:r>
              <a:rPr lang="en-US" dirty="0"/>
              <a:t> column1 </a:t>
            </a:r>
            <a:r>
              <a:rPr lang="en-US" dirty="0">
                <a:solidFill>
                  <a:srgbClr val="088A08"/>
                </a:solidFill>
              </a:rPr>
              <a:t>order</a:t>
            </a:r>
            <a:r>
              <a:rPr lang="en-US" dirty="0"/>
              <a:t> </a:t>
            </a:r>
            <a:r>
              <a:rPr lang="en-US" dirty="0">
                <a:solidFill>
                  <a:srgbClr val="088A08"/>
                </a:solidFill>
              </a:rPr>
              <a:t>by</a:t>
            </a:r>
            <a:r>
              <a:rPr lang="en-US" dirty="0"/>
              <a:t> column2</a:t>
            </a:r>
            <a:r>
              <a:rPr lang="en-US" dirty="0">
                <a:solidFill>
                  <a:srgbClr val="404040"/>
                </a:solidFill>
              </a:rPr>
              <a:t>)</a:t>
            </a:r>
            <a:r>
              <a:rPr lang="en-US" dirty="0"/>
              <a:t> </a:t>
            </a:r>
            <a:r>
              <a:rPr lang="en-US" dirty="0">
                <a:solidFill>
                  <a:srgbClr val="088A08"/>
                </a:solidFill>
              </a:rPr>
              <a:t>as</a:t>
            </a:r>
            <a:r>
              <a:rPr lang="en-US" dirty="0"/>
              <a:t> column2_first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a:t>
            </a:r>
            <a:r>
              <a:rPr lang="en-US" dirty="0">
                <a:solidFill>
                  <a:srgbClr val="404040"/>
                </a:solidFill>
              </a:rPr>
              <a:t>);</a:t>
            </a:r>
            <a:endParaRPr lang="en-US" dirty="0"/>
          </a:p>
        </p:txBody>
      </p:sp>
      <p:pic>
        <p:nvPicPr>
          <p:cNvPr id="15" name="Picture 14">
            <a:extLst>
              <a:ext uri="{FF2B5EF4-FFF2-40B4-BE49-F238E27FC236}">
                <a16:creationId xmlns:a16="http://schemas.microsoft.com/office/drawing/2014/main" id="{4F8EA44E-1F75-D349-8DE0-D03A7965F9F5}"/>
              </a:ext>
            </a:extLst>
          </p:cNvPr>
          <p:cNvPicPr>
            <a:picLocks noChangeAspect="1"/>
          </p:cNvPicPr>
          <p:nvPr/>
        </p:nvPicPr>
        <p:blipFill>
          <a:blip r:embed="rId3"/>
          <a:stretch>
            <a:fillRect/>
          </a:stretch>
        </p:blipFill>
        <p:spPr>
          <a:xfrm>
            <a:off x="165254" y="2119150"/>
            <a:ext cx="488208" cy="43889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DC41C82-D056-1244-B138-3D802381EE0C}"/>
              </a:ext>
            </a:extLst>
          </p:cNvPr>
          <p:cNvPicPr>
            <a:picLocks noChangeAspect="1"/>
          </p:cNvPicPr>
          <p:nvPr/>
        </p:nvPicPr>
        <p:blipFill>
          <a:blip r:embed="rId4"/>
          <a:stretch>
            <a:fillRect/>
          </a:stretch>
        </p:blipFill>
        <p:spPr>
          <a:xfrm>
            <a:off x="4403486" y="2514080"/>
            <a:ext cx="2165011" cy="1463074"/>
          </a:xfrm>
          <a:prstGeom prst="rect">
            <a:avLst/>
          </a:prstGeom>
        </p:spPr>
      </p:pic>
      <p:sp>
        <p:nvSpPr>
          <p:cNvPr id="19" name="Rectangle 18">
            <a:extLst>
              <a:ext uri="{FF2B5EF4-FFF2-40B4-BE49-F238E27FC236}">
                <a16:creationId xmlns:a16="http://schemas.microsoft.com/office/drawing/2014/main" id="{FB2E9454-CCAF-D146-84D3-B764FE96D5BD}"/>
              </a:ext>
            </a:extLst>
          </p:cNvPr>
          <p:cNvSpPr/>
          <p:nvPr/>
        </p:nvSpPr>
        <p:spPr>
          <a:xfrm>
            <a:off x="7550152" y="2542792"/>
            <a:ext cx="3964385" cy="1586257"/>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A781665-AC37-4248-8316-320CB03A8FC6}"/>
              </a:ext>
            </a:extLst>
          </p:cNvPr>
          <p:cNvSpPr txBox="1"/>
          <p:nvPr/>
        </p:nvSpPr>
        <p:spPr>
          <a:xfrm>
            <a:off x="7581673" y="2752801"/>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a:solidFill>
                  <a:srgbClr val="3A01DF"/>
                </a:solidFill>
              </a:rPr>
              <a:t>AVG</a:t>
            </a:r>
            <a:r>
              <a:rPr lang="en-US" dirty="0">
                <a:solidFill>
                  <a:srgbClr val="404040"/>
                </a:solidFill>
              </a:rPr>
              <a:t>(</a:t>
            </a:r>
            <a:r>
              <a:rPr lang="en-US" dirty="0"/>
              <a:t>column3</a:t>
            </a:r>
            <a:r>
              <a:rPr lang="en-US" dirty="0">
                <a:solidFill>
                  <a:srgbClr val="404040"/>
                </a:solidFill>
              </a:rPr>
              <a:t>),</a:t>
            </a:r>
          </a:p>
          <a:p>
            <a:r>
              <a:rPr lang="en-US" dirty="0">
                <a:solidFill>
                  <a:srgbClr val="3A01DF"/>
                </a:solidFill>
              </a:rPr>
              <a:t>MAX</a:t>
            </a:r>
            <a:r>
              <a:rPr lang="en-US" dirty="0">
                <a:solidFill>
                  <a:srgbClr val="404040"/>
                </a:solidFill>
              </a:rPr>
              <a:t>(</a:t>
            </a:r>
            <a:r>
              <a:rPr lang="en-US" dirty="0"/>
              <a:t>column3</a:t>
            </a:r>
            <a:r>
              <a:rPr lang="en-US" dirty="0">
                <a:solidFill>
                  <a:srgbClr val="404040"/>
                </a:solidFill>
              </a:rPr>
              <a:t>), </a:t>
            </a:r>
            <a:r>
              <a:rPr lang="en-US" dirty="0">
                <a:solidFill>
                  <a:srgbClr val="3A01DF"/>
                </a:solidFill>
              </a:rPr>
              <a:t>MIN</a:t>
            </a:r>
            <a:r>
              <a:rPr lang="en-US" dirty="0">
                <a:solidFill>
                  <a:srgbClr val="404040"/>
                </a:solidFill>
              </a:rPr>
              <a:t>(</a:t>
            </a:r>
            <a:r>
              <a:rPr lang="en-US" dirty="0"/>
              <a:t>column3</a:t>
            </a:r>
            <a:r>
              <a:rPr lang="en-US" dirty="0">
                <a:solidFill>
                  <a:srgbClr val="404040"/>
                </a:solidFill>
              </a:rPr>
              <a:t>)</a:t>
            </a:r>
          </a:p>
          <a:p>
            <a:r>
              <a:rPr lang="en-US" dirty="0">
                <a:solidFill>
                  <a:srgbClr val="404040"/>
                </a:solidFill>
              </a:rPr>
              <a: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11, 4</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 5</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12, 6</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20, 8</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21,3</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22,1</a:t>
            </a:r>
            <a:r>
              <a:rPr lang="en-US" dirty="0">
                <a:solidFill>
                  <a:srgbClr val="404040"/>
                </a:solidFill>
              </a:rPr>
              <a:t>);</a:t>
            </a:r>
            <a:endParaRPr lang="en-US" dirty="0"/>
          </a:p>
        </p:txBody>
      </p:sp>
      <p:pic>
        <p:nvPicPr>
          <p:cNvPr id="21" name="Picture 20">
            <a:extLst>
              <a:ext uri="{FF2B5EF4-FFF2-40B4-BE49-F238E27FC236}">
                <a16:creationId xmlns:a16="http://schemas.microsoft.com/office/drawing/2014/main" id="{1402D8B4-8CFF-D04F-BD96-EAA296FCD76D}"/>
              </a:ext>
            </a:extLst>
          </p:cNvPr>
          <p:cNvPicPr>
            <a:picLocks noChangeAspect="1"/>
          </p:cNvPicPr>
          <p:nvPr/>
        </p:nvPicPr>
        <p:blipFill>
          <a:blip r:embed="rId3"/>
          <a:stretch>
            <a:fillRect/>
          </a:stretch>
        </p:blipFill>
        <p:spPr>
          <a:xfrm>
            <a:off x="7274529" y="2407477"/>
            <a:ext cx="488208" cy="438892"/>
          </a:xfrm>
          <a:prstGeom prst="rect">
            <a:avLst/>
          </a:prstGeom>
        </p:spPr>
      </p:pic>
    </p:spTree>
    <p:extLst>
      <p:ext uri="{BB962C8B-B14F-4D97-AF65-F5344CB8AC3E}">
        <p14:creationId xmlns:p14="http://schemas.microsoft.com/office/powerpoint/2010/main" val="2657826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Batch processing is where the processing happens of blocks of data that have already been stored over a period of time</a:t>
            </a:r>
          </a:p>
          <a:p>
            <a:endParaRPr lang="en-US" dirty="0"/>
          </a:p>
          <a:p>
            <a:endParaRPr lang="en-US" dirty="0"/>
          </a:p>
          <a:p>
            <a:endParaRPr lang="en-US" dirty="0"/>
          </a:p>
          <a:p>
            <a:endParaRPr lang="en-US" dirty="0"/>
          </a:p>
          <a:p>
            <a:endParaRPr lang="en-US" dirty="0"/>
          </a:p>
          <a:p>
            <a:endParaRPr lang="en-US" dirty="0"/>
          </a:p>
          <a:p>
            <a:endParaRPr lang="en-US" dirty="0"/>
          </a:p>
          <a:p>
            <a:r>
              <a:rPr lang="en-US" dirty="0"/>
              <a:t>When will batch processing work well?</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3DA4B13-134D-C645-8669-A03C9D5C2EF6}"/>
              </a:ext>
            </a:extLst>
          </p:cNvPr>
          <p:cNvPicPr/>
          <p:nvPr/>
        </p:nvPicPr>
        <p:blipFill>
          <a:blip r:embed="rId3">
            <a:extLst>
              <a:ext uri="{28A0092B-C50C-407E-A947-70E740481C1C}">
                <a14:useLocalDpi xmlns:a14="http://schemas.microsoft.com/office/drawing/2010/main" val="0"/>
              </a:ext>
            </a:extLst>
          </a:blip>
          <a:stretch>
            <a:fillRect/>
          </a:stretch>
        </p:blipFill>
        <p:spPr>
          <a:xfrm>
            <a:off x="2014152" y="2361327"/>
            <a:ext cx="7980370" cy="3027922"/>
          </a:xfrm>
          <a:prstGeom prst="rect">
            <a:avLst/>
          </a:prstGeom>
        </p:spPr>
      </p:pic>
    </p:spTree>
    <p:extLst>
      <p:ext uri="{BB962C8B-B14F-4D97-AF65-F5344CB8AC3E}">
        <p14:creationId xmlns:p14="http://schemas.microsoft.com/office/powerpoint/2010/main" val="113624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Stream processing allows us to process data in real time as they arrive and quickly detect conditions within small time period from the point of receiving the data </a:t>
            </a:r>
          </a:p>
          <a:p>
            <a:endParaRPr lang="en-US" dirty="0"/>
          </a:p>
          <a:p>
            <a:endParaRPr lang="en-US" dirty="0"/>
          </a:p>
          <a:p>
            <a:endParaRPr lang="en-US" dirty="0"/>
          </a:p>
          <a:p>
            <a:endParaRPr lang="en-US" dirty="0"/>
          </a:p>
          <a:p>
            <a:endParaRPr lang="en-US" dirty="0"/>
          </a:p>
          <a:p>
            <a:endParaRPr lang="en-US" dirty="0"/>
          </a:p>
          <a:p>
            <a:r>
              <a:rPr lang="en-US" dirty="0"/>
              <a:t>When Is an example of when stream processing most useful?</a:t>
            </a:r>
          </a:p>
          <a:p>
            <a:r>
              <a:rPr lang="en-US" dirty="0"/>
              <a:t>What’s the issue?</a:t>
            </a:r>
          </a:p>
        </p:txBody>
      </p:sp>
      <p:pic>
        <p:nvPicPr>
          <p:cNvPr id="7" name="Picture 6" descr="A screenshot of a cell phone&#10;&#10;Description automatically generated">
            <a:extLst>
              <a:ext uri="{FF2B5EF4-FFF2-40B4-BE49-F238E27FC236}">
                <a16:creationId xmlns:a16="http://schemas.microsoft.com/office/drawing/2014/main" id="{C4A44D0C-CD3F-F34E-89E4-F424EF3BFBB4}"/>
              </a:ext>
            </a:extLst>
          </p:cNvPr>
          <p:cNvPicPr/>
          <p:nvPr/>
        </p:nvPicPr>
        <p:blipFill>
          <a:blip r:embed="rId3">
            <a:extLst>
              <a:ext uri="{28A0092B-C50C-407E-A947-70E740481C1C}">
                <a14:useLocalDpi xmlns:a14="http://schemas.microsoft.com/office/drawing/2010/main" val="0"/>
              </a:ext>
            </a:extLst>
          </a:blip>
          <a:stretch>
            <a:fillRect/>
          </a:stretch>
        </p:blipFill>
        <p:spPr>
          <a:xfrm>
            <a:off x="2446639" y="2789538"/>
            <a:ext cx="6650166" cy="2677064"/>
          </a:xfrm>
          <a:prstGeom prst="rect">
            <a:avLst/>
          </a:prstGeom>
        </p:spPr>
      </p:pic>
    </p:spTree>
    <p:extLst>
      <p:ext uri="{BB962C8B-B14F-4D97-AF65-F5344CB8AC3E}">
        <p14:creationId xmlns:p14="http://schemas.microsoft.com/office/powerpoint/2010/main" val="417757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 Differences</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graphicFrame>
        <p:nvGraphicFramePr>
          <p:cNvPr id="3" name="Table 2">
            <a:extLst>
              <a:ext uri="{FF2B5EF4-FFF2-40B4-BE49-F238E27FC236}">
                <a16:creationId xmlns:a16="http://schemas.microsoft.com/office/drawing/2014/main" id="{45FB58C1-D10B-B349-90E0-DC4AF952DADB}"/>
              </a:ext>
            </a:extLst>
          </p:cNvPr>
          <p:cNvGraphicFramePr>
            <a:graphicFrameLocks noGrp="1"/>
          </p:cNvGraphicFramePr>
          <p:nvPr>
            <p:extLst>
              <p:ext uri="{D42A27DB-BD31-4B8C-83A1-F6EECF244321}">
                <p14:modId xmlns:p14="http://schemas.microsoft.com/office/powerpoint/2010/main" val="3426003877"/>
              </p:ext>
            </p:extLst>
          </p:nvPr>
        </p:nvGraphicFramePr>
        <p:xfrm>
          <a:off x="1025612" y="2403835"/>
          <a:ext cx="10120184" cy="2316480"/>
        </p:xfrm>
        <a:graphic>
          <a:graphicData uri="http://schemas.openxmlformats.org/drawingml/2006/table">
            <a:tbl>
              <a:tblPr firstRow="1" bandRow="1">
                <a:tableStyleId>{5C22544A-7EE6-4342-B048-85BDC9FD1C3A}</a:tableStyleId>
              </a:tblPr>
              <a:tblGrid>
                <a:gridCol w="5060092">
                  <a:extLst>
                    <a:ext uri="{9D8B030D-6E8A-4147-A177-3AD203B41FA5}">
                      <a16:colId xmlns:a16="http://schemas.microsoft.com/office/drawing/2014/main" val="1490388494"/>
                    </a:ext>
                  </a:extLst>
                </a:gridCol>
                <a:gridCol w="5060092">
                  <a:extLst>
                    <a:ext uri="{9D8B030D-6E8A-4147-A177-3AD203B41FA5}">
                      <a16:colId xmlns:a16="http://schemas.microsoft.com/office/drawing/2014/main" val="3147564864"/>
                    </a:ext>
                  </a:extLst>
                </a:gridCol>
              </a:tblGrid>
              <a:tr h="370840">
                <a:tc>
                  <a:txBody>
                    <a:bodyPr/>
                    <a:lstStyle/>
                    <a:p>
                      <a:pPr algn="ctr"/>
                      <a:r>
                        <a:rPr lang="en-US" sz="2800" b="0" i="0" dirty="0">
                          <a:latin typeface="Helvetica Neue Light" panose="02000403000000020004" pitchFamily="2" charset="0"/>
                          <a:ea typeface="Helvetica Neue Light" panose="02000403000000020004" pitchFamily="2" charset="0"/>
                        </a:rPr>
                        <a:t>Batch 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2800" b="0" i="0" dirty="0">
                          <a:latin typeface="Helvetica Neue Light" panose="02000403000000020004" pitchFamily="2" charset="0"/>
                          <a:ea typeface="Helvetica Neue Light" panose="02000403000000020004" pitchFamily="2" charset="0"/>
                        </a:rPr>
                        <a:t>Streaming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36299461"/>
                  </a:ext>
                </a:extLst>
              </a:tr>
              <a:tr h="370840">
                <a:tc>
                  <a:txBody>
                    <a:bodyPr/>
                    <a:lstStyle/>
                    <a:p>
                      <a:pPr algn="l"/>
                      <a:r>
                        <a:rPr lang="en-US" sz="2000" b="0" i="0" dirty="0">
                          <a:latin typeface="Helvetica Neue Light" panose="02000403000000020004" pitchFamily="2" charset="0"/>
                          <a:ea typeface="Helvetica Neue Light" panose="02000403000000020004" pitchFamily="2" charset="0"/>
                        </a:rPr>
                        <a:t>Processes over all or most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Processing it processes over data on rolling window or most recent 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96759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a large batch of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Individual records or a few records at a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9543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a days to hours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seconds or milliseconds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410448"/>
                  </a:ext>
                </a:extLst>
              </a:tr>
            </a:tbl>
          </a:graphicData>
        </a:graphic>
      </p:graphicFrame>
      <p:pic>
        <p:nvPicPr>
          <p:cNvPr id="9" name="Picture 8">
            <a:extLst>
              <a:ext uri="{FF2B5EF4-FFF2-40B4-BE49-F238E27FC236}">
                <a16:creationId xmlns:a16="http://schemas.microsoft.com/office/drawing/2014/main" id="{388CF82E-D0D4-3741-91F2-2F30260CC0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4967179" y="922697"/>
            <a:ext cx="2257641" cy="1992036"/>
          </a:xfrm>
          <a:prstGeom prst="rect">
            <a:avLst/>
          </a:prstGeom>
        </p:spPr>
      </p:pic>
      <p:sp>
        <p:nvSpPr>
          <p:cNvPr id="10" name="Text Placeholder 2">
            <a:extLst>
              <a:ext uri="{FF2B5EF4-FFF2-40B4-BE49-F238E27FC236}">
                <a16:creationId xmlns:a16="http://schemas.microsoft.com/office/drawing/2014/main" id="{82ACEDA3-9E10-2640-8D56-DCEF92C36F0D}"/>
              </a:ext>
            </a:extLst>
          </p:cNvPr>
          <p:cNvSpPr>
            <a:spLocks noGrp="1"/>
          </p:cNvSpPr>
          <p:nvPr>
            <p:ph type="body" idx="1"/>
          </p:nvPr>
        </p:nvSpPr>
        <p:spPr>
          <a:xfrm>
            <a:off x="827999" y="5213291"/>
            <a:ext cx="10512000" cy="1360508"/>
          </a:xfrm>
        </p:spPr>
        <p:txBody>
          <a:bodyPr/>
          <a:lstStyle/>
          <a:p>
            <a:r>
              <a:rPr lang="en-US" dirty="0"/>
              <a:t>So is there an in-between???</a:t>
            </a:r>
          </a:p>
        </p:txBody>
      </p:sp>
    </p:spTree>
    <p:extLst>
      <p:ext uri="{BB962C8B-B14F-4D97-AF65-F5344CB8AC3E}">
        <p14:creationId xmlns:p14="http://schemas.microsoft.com/office/powerpoint/2010/main" val="39541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 vs Batch Architecture</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28000" y="1512000"/>
            <a:ext cx="10512000" cy="4680000"/>
          </a:xfrm>
        </p:spPr>
        <p:txBody>
          <a:bodyPr/>
          <a:lstStyle/>
          <a:p>
            <a:r>
              <a:rPr lang="en-US" dirty="0"/>
              <a:t>Several trends in computing have surfaced in recent years: big data, containers, serverless application, microservices, and </a:t>
            </a:r>
            <a:r>
              <a:rPr lang="en-US" sz="2800" b="1" dirty="0">
                <a:solidFill>
                  <a:schemeClr val="accent6">
                    <a:lumMod val="75000"/>
                  </a:schemeClr>
                </a:solidFill>
              </a:rPr>
              <a:t>event-driven architecture (EDA)</a:t>
            </a:r>
            <a:endParaRPr lang="en-US" b="1" dirty="0">
              <a:solidFill>
                <a:schemeClr val="accent6">
                  <a:lumMod val="75000"/>
                </a:schemeClr>
              </a:solidFill>
            </a:endParaRPr>
          </a:p>
        </p:txBody>
      </p:sp>
      <p:pic>
        <p:nvPicPr>
          <p:cNvPr id="9" name="Picture 8" descr="A picture containing computer&#10;&#10;Description automatically generated">
            <a:extLst>
              <a:ext uri="{FF2B5EF4-FFF2-40B4-BE49-F238E27FC236}">
                <a16:creationId xmlns:a16="http://schemas.microsoft.com/office/drawing/2014/main" id="{F15CBCCB-524D-6C49-B5DE-98BE01708090}"/>
              </a:ext>
            </a:extLst>
          </p:cNvPr>
          <p:cNvPicPr>
            <a:picLocks noChangeAspect="1"/>
          </p:cNvPicPr>
          <p:nvPr/>
        </p:nvPicPr>
        <p:blipFill>
          <a:blip r:embed="rId3"/>
          <a:stretch>
            <a:fillRect/>
          </a:stretch>
        </p:blipFill>
        <p:spPr>
          <a:xfrm>
            <a:off x="473987" y="3218764"/>
            <a:ext cx="4743110" cy="2630458"/>
          </a:xfrm>
          <a:prstGeom prst="rect">
            <a:avLst/>
          </a:prstGeom>
        </p:spPr>
      </p:pic>
      <p:pic>
        <p:nvPicPr>
          <p:cNvPr id="11" name="Picture 10" descr="A close up of a sign&#10;&#10;Description automatically generated">
            <a:extLst>
              <a:ext uri="{FF2B5EF4-FFF2-40B4-BE49-F238E27FC236}">
                <a16:creationId xmlns:a16="http://schemas.microsoft.com/office/drawing/2014/main" id="{4F8170B9-C6B8-F84C-BE78-A81A8F289C28}"/>
              </a:ext>
            </a:extLst>
          </p:cNvPr>
          <p:cNvPicPr>
            <a:picLocks noChangeAspect="1"/>
          </p:cNvPicPr>
          <p:nvPr/>
        </p:nvPicPr>
        <p:blipFill>
          <a:blip r:embed="rId4"/>
          <a:stretch>
            <a:fillRect/>
          </a:stretch>
        </p:blipFill>
        <p:spPr>
          <a:xfrm>
            <a:off x="5774094" y="3218764"/>
            <a:ext cx="6122903" cy="2866734"/>
          </a:xfrm>
          <a:prstGeom prst="rect">
            <a:avLst/>
          </a:prstGeom>
        </p:spPr>
      </p:pic>
    </p:spTree>
    <p:extLst>
      <p:ext uri="{BB962C8B-B14F-4D97-AF65-F5344CB8AC3E}">
        <p14:creationId xmlns:p14="http://schemas.microsoft.com/office/powerpoint/2010/main" val="317307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BF6B8-D3D0-834F-ACD6-BD84252AAEE4}"/>
              </a:ext>
            </a:extLst>
          </p:cNvPr>
          <p:cNvPicPr>
            <a:picLocks noChangeAspect="1"/>
          </p:cNvPicPr>
          <p:nvPr/>
        </p:nvPicPr>
        <p:blipFill>
          <a:blip r:embed="rId3">
            <a:alphaModFix amt="70000"/>
          </a:blip>
          <a:stretch>
            <a:fillRect/>
          </a:stretch>
        </p:blipFill>
        <p:spPr>
          <a:xfrm rot="1172404">
            <a:off x="7632147" y="2436554"/>
            <a:ext cx="2978579" cy="1965690"/>
          </a:xfrm>
          <a:prstGeom prst="rect">
            <a:avLst/>
          </a:prstGeom>
        </p:spPr>
      </p:pic>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40000" y="1623211"/>
            <a:ext cx="10512000" cy="4680000"/>
          </a:xfrm>
        </p:spPr>
        <p:txBody>
          <a:bodyPr/>
          <a:lstStyle/>
          <a:p>
            <a:r>
              <a:rPr lang="en-US" dirty="0"/>
              <a:t>EDAs could very likely be a sledgehammer for your problem when you instead need a screwdriver</a:t>
            </a:r>
          </a:p>
          <a:p>
            <a:pPr marL="76200" indent="0">
              <a:buNone/>
            </a:pPr>
            <a:endParaRPr lang="en-US" dirty="0"/>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What is the right level of fidelity of service abstraction?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Are your event messages schema or schema-less?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does your system handle failures caused by bad or corrupt data, downed services or queues?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a noisy neighbor problem?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 debug and understand the flow of events through the system?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events that are not idempotent?</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cycle prevention and detection?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rollback of a distributed transaction?</a:t>
            </a:r>
          </a:p>
          <a:p>
            <a:endParaRPr lang="en-US" b="1" dirty="0">
              <a:solidFill>
                <a:schemeClr val="accent6">
                  <a:lumMod val="75000"/>
                </a:schemeClr>
              </a:solidFill>
            </a:endParaRPr>
          </a:p>
        </p:txBody>
      </p:sp>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64D03C67-55E8-FE42-9525-F9DAD4F690FB}"/>
              </a:ext>
            </a:extLst>
          </p:cNvPr>
          <p:cNvPicPr>
            <a:picLocks noChangeAspect="1"/>
          </p:cNvPicPr>
          <p:nvPr/>
        </p:nvPicPr>
        <p:blipFill>
          <a:blip r:embed="rId4">
            <a:alphaModFix amt="70000"/>
          </a:blip>
          <a:stretch>
            <a:fillRect/>
          </a:stretch>
        </p:blipFill>
        <p:spPr>
          <a:xfrm>
            <a:off x="8353166" y="4954677"/>
            <a:ext cx="1087395" cy="1034535"/>
          </a:xfrm>
          <a:prstGeom prst="rect">
            <a:avLst/>
          </a:prstGeom>
        </p:spPr>
      </p:pic>
    </p:spTree>
    <p:extLst>
      <p:ext uri="{BB962C8B-B14F-4D97-AF65-F5344CB8AC3E}">
        <p14:creationId xmlns:p14="http://schemas.microsoft.com/office/powerpoint/2010/main" val="517595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3EF5-29BF-0348-8EB7-652C7CC3881B}"/>
              </a:ext>
            </a:extLst>
          </p:cNvPr>
          <p:cNvSpPr>
            <a:spLocks noGrp="1"/>
          </p:cNvSpPr>
          <p:nvPr>
            <p:ph type="title"/>
          </p:nvPr>
        </p:nvSpPr>
        <p:spPr/>
        <p:txBody>
          <a:bodyPr/>
          <a:lstStyle/>
          <a:p>
            <a:r>
              <a:rPr lang="en-US" dirty="0"/>
              <a:t>What Architecture is right for your team?</a:t>
            </a:r>
          </a:p>
        </p:txBody>
      </p:sp>
      <p:sp>
        <p:nvSpPr>
          <p:cNvPr id="4" name="Slide Number Placeholder 3">
            <a:extLst>
              <a:ext uri="{FF2B5EF4-FFF2-40B4-BE49-F238E27FC236}">
                <a16:creationId xmlns:a16="http://schemas.microsoft.com/office/drawing/2014/main" id="{E2DF1A9A-7F1F-AB4F-AEF4-1E23DD5361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Text Placeholder 2">
            <a:extLst>
              <a:ext uri="{FF2B5EF4-FFF2-40B4-BE49-F238E27FC236}">
                <a16:creationId xmlns:a16="http://schemas.microsoft.com/office/drawing/2014/main" id="{3B6C3404-07E0-0F4D-9A7D-AD678D008B03}"/>
              </a:ext>
            </a:extLst>
          </p:cNvPr>
          <p:cNvSpPr>
            <a:spLocks noGrp="1"/>
          </p:cNvSpPr>
          <p:nvPr>
            <p:ph type="body" idx="1"/>
          </p:nvPr>
        </p:nvSpPr>
        <p:spPr>
          <a:xfrm>
            <a:off x="364704" y="1363111"/>
            <a:ext cx="11497782" cy="794873"/>
          </a:xfrm>
        </p:spPr>
        <p:txBody>
          <a:bodyPr/>
          <a:lstStyle/>
          <a:p>
            <a:pPr marL="76200" indent="0" fontAlgn="base">
              <a:buNone/>
            </a:pPr>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Brainstorm</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Is Event driven Architecture right for you?</a:t>
            </a:r>
          </a:p>
          <a:p>
            <a:endParaRPr lang="en-US" dirty="0"/>
          </a:p>
        </p:txBody>
      </p:sp>
      <p:pic>
        <p:nvPicPr>
          <p:cNvPr id="7" name="Picture 6">
            <a:extLst>
              <a:ext uri="{FF2B5EF4-FFF2-40B4-BE49-F238E27FC236}">
                <a16:creationId xmlns:a16="http://schemas.microsoft.com/office/drawing/2014/main" id="{294AC50C-3FD0-A643-8510-AA24084FAC93}"/>
              </a:ext>
            </a:extLst>
          </p:cNvPr>
          <p:cNvPicPr>
            <a:picLocks noChangeAspect="1"/>
          </p:cNvPicPr>
          <p:nvPr/>
        </p:nvPicPr>
        <p:blipFill>
          <a:blip r:embed="rId3"/>
          <a:stretch>
            <a:fillRect/>
          </a:stretch>
        </p:blipFill>
        <p:spPr>
          <a:xfrm>
            <a:off x="2842053" y="2289045"/>
            <a:ext cx="4658497" cy="3100310"/>
          </a:xfrm>
          <a:prstGeom prst="rect">
            <a:avLst/>
          </a:prstGeom>
        </p:spPr>
      </p:pic>
      <p:pic>
        <p:nvPicPr>
          <p:cNvPr id="8" name="Picture 7">
            <a:extLst>
              <a:ext uri="{FF2B5EF4-FFF2-40B4-BE49-F238E27FC236}">
                <a16:creationId xmlns:a16="http://schemas.microsoft.com/office/drawing/2014/main" id="{962C98DC-5ABF-7C42-B80E-5A32C60C0012}"/>
              </a:ext>
            </a:extLst>
          </p:cNvPr>
          <p:cNvPicPr>
            <a:picLocks noChangeAspect="1"/>
          </p:cNvPicPr>
          <p:nvPr/>
        </p:nvPicPr>
        <p:blipFill>
          <a:blip r:embed="rId4"/>
          <a:stretch>
            <a:fillRect/>
          </a:stretch>
        </p:blipFill>
        <p:spPr>
          <a:xfrm>
            <a:off x="5894172" y="4070287"/>
            <a:ext cx="5004487" cy="2768579"/>
          </a:xfrm>
          <a:prstGeom prst="rect">
            <a:avLst/>
          </a:prstGeom>
        </p:spPr>
      </p:pic>
    </p:spTree>
    <p:extLst>
      <p:ext uri="{BB962C8B-B14F-4D97-AF65-F5344CB8AC3E}">
        <p14:creationId xmlns:p14="http://schemas.microsoft.com/office/powerpoint/2010/main" val="18436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1990-DF6D-BB40-A711-C331FF7E5823}"/>
              </a:ext>
            </a:extLst>
          </p:cNvPr>
          <p:cNvSpPr>
            <a:spLocks noGrp="1"/>
          </p:cNvSpPr>
          <p:nvPr>
            <p:ph type="title"/>
          </p:nvPr>
        </p:nvSpPr>
        <p:spPr/>
        <p:txBody>
          <a:bodyPr/>
          <a:lstStyle/>
          <a:p>
            <a:r>
              <a:rPr lang="en-US" dirty="0"/>
              <a:t>Loading</a:t>
            </a:r>
          </a:p>
        </p:txBody>
      </p:sp>
      <p:sp>
        <p:nvSpPr>
          <p:cNvPr id="4" name="Slide Number Placeholder 3">
            <a:extLst>
              <a:ext uri="{FF2B5EF4-FFF2-40B4-BE49-F238E27FC236}">
                <a16:creationId xmlns:a16="http://schemas.microsoft.com/office/drawing/2014/main" id="{A07E228A-3C4D-CE47-AA8B-94705848A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19B23510-D94F-2240-92CC-178D5FF66230}"/>
              </a:ext>
            </a:extLst>
          </p:cNvPr>
          <p:cNvSpPr>
            <a:spLocks noGrp="1"/>
          </p:cNvSpPr>
          <p:nvPr>
            <p:ph type="body" idx="1"/>
          </p:nvPr>
        </p:nvSpPr>
        <p:spPr>
          <a:xfrm>
            <a:off x="432583" y="1388432"/>
            <a:ext cx="10512000" cy="4680000"/>
          </a:xfrm>
        </p:spPr>
        <p:txBody>
          <a:bodyPr/>
          <a:lstStyle/>
          <a:p>
            <a:r>
              <a:rPr lang="en-US" dirty="0"/>
              <a:t>Types of Loading </a:t>
            </a:r>
          </a:p>
          <a:p>
            <a:pPr lvl="1">
              <a:buFont typeface="Wingdings" pitchFamily="2" charset="2"/>
              <a:buChar char="Ø"/>
            </a:pPr>
            <a:r>
              <a:rPr lang="en-US" dirty="0"/>
              <a:t>Initial Load — populating all the Data Warehouse tables</a:t>
            </a:r>
          </a:p>
          <a:p>
            <a:pPr lvl="1">
              <a:buFont typeface="Wingdings" pitchFamily="2" charset="2"/>
              <a:buChar char="Ø"/>
            </a:pPr>
            <a:r>
              <a:rPr lang="en-US" dirty="0"/>
              <a:t>Incremental Load — applying ongoing changes as when needed periodically.</a:t>
            </a:r>
          </a:p>
          <a:p>
            <a:pPr lvl="1">
              <a:buFont typeface="Wingdings" pitchFamily="2" charset="2"/>
              <a:buChar char="Ø"/>
            </a:pPr>
            <a:r>
              <a:rPr lang="en-US" dirty="0"/>
              <a:t>Full Refresh —erasing the contents of one or more tables and reloading with fresh data.</a:t>
            </a:r>
          </a:p>
          <a:p>
            <a:pPr lvl="1">
              <a:buFont typeface="Wingdings" pitchFamily="2" charset="2"/>
              <a:buChar char="Ø"/>
            </a:pPr>
            <a:endParaRPr lang="en-US" dirty="0"/>
          </a:p>
          <a:p>
            <a:r>
              <a:rPr lang="en-US" dirty="0"/>
              <a:t>Load Verification </a:t>
            </a:r>
          </a:p>
          <a:p>
            <a:pPr lvl="1">
              <a:buFont typeface="Wingdings" pitchFamily="2" charset="2"/>
              <a:buChar char="Ø"/>
            </a:pPr>
            <a:r>
              <a:rPr lang="en-US" dirty="0"/>
              <a:t>Ensure that the key field data is neither missing nor null</a:t>
            </a:r>
          </a:p>
          <a:p>
            <a:pPr lvl="1">
              <a:buFont typeface="Wingdings" pitchFamily="2" charset="2"/>
              <a:buChar char="Ø"/>
            </a:pPr>
            <a:r>
              <a:rPr lang="en-US" dirty="0"/>
              <a:t>Test modeling views based on the target tables</a:t>
            </a:r>
          </a:p>
          <a:p>
            <a:pPr lvl="1">
              <a:buFont typeface="Wingdings" pitchFamily="2" charset="2"/>
              <a:buChar char="Ø"/>
            </a:pPr>
            <a:r>
              <a:rPr lang="en-US" dirty="0"/>
              <a:t>Check that combined values and calculated measures</a:t>
            </a:r>
          </a:p>
          <a:p>
            <a:pPr lvl="1">
              <a:buFont typeface="Wingdings" pitchFamily="2" charset="2"/>
              <a:buChar char="Ø"/>
            </a:pPr>
            <a:r>
              <a:rPr lang="en-US" dirty="0"/>
              <a:t>Data checks in dimension table as well as history table</a:t>
            </a:r>
          </a:p>
          <a:p>
            <a:pPr lvl="1">
              <a:buFont typeface="Wingdings" pitchFamily="2" charset="2"/>
              <a:buChar char="Ø"/>
            </a:pPr>
            <a:r>
              <a:rPr lang="en-US" dirty="0"/>
              <a:t>Check the BI reports on the loaded fact and dimension table</a:t>
            </a:r>
          </a:p>
          <a:p>
            <a:endParaRPr lang="en-US" dirty="0"/>
          </a:p>
        </p:txBody>
      </p:sp>
      <p:pic>
        <p:nvPicPr>
          <p:cNvPr id="6" name="Picture 5">
            <a:extLst>
              <a:ext uri="{FF2B5EF4-FFF2-40B4-BE49-F238E27FC236}">
                <a16:creationId xmlns:a16="http://schemas.microsoft.com/office/drawing/2014/main" id="{554A92E9-9CC2-D046-AD1A-196977BD231B}"/>
              </a:ext>
            </a:extLst>
          </p:cNvPr>
          <p:cNvPicPr>
            <a:picLocks noChangeAspect="1"/>
          </p:cNvPicPr>
          <p:nvPr/>
        </p:nvPicPr>
        <p:blipFill>
          <a:blip r:embed="rId3"/>
          <a:stretch>
            <a:fillRect/>
          </a:stretch>
        </p:blipFill>
        <p:spPr>
          <a:xfrm>
            <a:off x="9235140" y="4893275"/>
            <a:ext cx="2380727" cy="1793275"/>
          </a:xfrm>
          <a:prstGeom prst="rect">
            <a:avLst/>
          </a:prstGeom>
        </p:spPr>
      </p:pic>
      <p:pic>
        <p:nvPicPr>
          <p:cNvPr id="7" name="Picture 6">
            <a:extLst>
              <a:ext uri="{FF2B5EF4-FFF2-40B4-BE49-F238E27FC236}">
                <a16:creationId xmlns:a16="http://schemas.microsoft.com/office/drawing/2014/main" id="{2C5CA461-9930-B249-9659-7181142BDD90}"/>
              </a:ext>
            </a:extLst>
          </p:cNvPr>
          <p:cNvPicPr>
            <a:picLocks noChangeAspect="1"/>
          </p:cNvPicPr>
          <p:nvPr/>
        </p:nvPicPr>
        <p:blipFill>
          <a:blip r:embed="rId4">
            <a:alphaModFix amt="70000"/>
          </a:blip>
          <a:stretch>
            <a:fillRect/>
          </a:stretch>
        </p:blipFill>
        <p:spPr>
          <a:xfrm rot="20924354">
            <a:off x="8782946" y="4256220"/>
            <a:ext cx="1911165" cy="1274110"/>
          </a:xfrm>
          <a:prstGeom prst="rect">
            <a:avLst/>
          </a:prstGeom>
        </p:spPr>
      </p:pic>
      <p:pic>
        <p:nvPicPr>
          <p:cNvPr id="8" name="Picture 7">
            <a:extLst>
              <a:ext uri="{FF2B5EF4-FFF2-40B4-BE49-F238E27FC236}">
                <a16:creationId xmlns:a16="http://schemas.microsoft.com/office/drawing/2014/main" id="{C70C2BF7-D778-1246-9099-01AC81A7CB5A}"/>
              </a:ext>
            </a:extLst>
          </p:cNvPr>
          <p:cNvPicPr>
            <a:picLocks noChangeAspect="1"/>
          </p:cNvPicPr>
          <p:nvPr/>
        </p:nvPicPr>
        <p:blipFill>
          <a:blip r:embed="rId5"/>
          <a:stretch>
            <a:fillRect/>
          </a:stretch>
        </p:blipFill>
        <p:spPr>
          <a:xfrm rot="21024983">
            <a:off x="-58178" y="3130502"/>
            <a:ext cx="1458365" cy="1195859"/>
          </a:xfrm>
          <a:prstGeom prst="rect">
            <a:avLst/>
          </a:prstGeom>
        </p:spPr>
      </p:pic>
    </p:spTree>
    <p:extLst>
      <p:ext uri="{BB962C8B-B14F-4D97-AF65-F5344CB8AC3E}">
        <p14:creationId xmlns:p14="http://schemas.microsoft.com/office/powerpoint/2010/main" val="405309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01B0-5D49-FC42-BAB4-2F2EF5436185}"/>
              </a:ext>
            </a:extLst>
          </p:cNvPr>
          <p:cNvSpPr>
            <a:spLocks noGrp="1"/>
          </p:cNvSpPr>
          <p:nvPr>
            <p:ph type="title"/>
          </p:nvPr>
        </p:nvSpPr>
        <p:spPr/>
        <p:txBody>
          <a:bodyPr/>
          <a:lstStyle/>
          <a:p>
            <a:r>
              <a:rPr lang="en-US" dirty="0"/>
              <a:t>Docker/ Kubernetes</a:t>
            </a:r>
          </a:p>
        </p:txBody>
      </p:sp>
      <p:sp>
        <p:nvSpPr>
          <p:cNvPr id="3" name="Text Placeholder 2">
            <a:extLst>
              <a:ext uri="{FF2B5EF4-FFF2-40B4-BE49-F238E27FC236}">
                <a16:creationId xmlns:a16="http://schemas.microsoft.com/office/drawing/2014/main" id="{FD522CC5-EFD4-8346-A392-9765A8783AAF}"/>
              </a:ext>
            </a:extLst>
          </p:cNvPr>
          <p:cNvSpPr>
            <a:spLocks noGrp="1"/>
          </p:cNvSpPr>
          <p:nvPr>
            <p:ph type="body" idx="1"/>
          </p:nvPr>
        </p:nvSpPr>
        <p:spPr>
          <a:xfrm>
            <a:off x="1547328" y="1512000"/>
            <a:ext cx="9571776" cy="4680000"/>
          </a:xfrm>
        </p:spPr>
        <p:txBody>
          <a:bodyPr/>
          <a:lstStyle/>
          <a:p>
            <a:r>
              <a:rPr lang="en-US" dirty="0"/>
              <a:t>DOCKER (self contained containers intended to wrap around a piece of code and do A thing) to utilizing AWS managed services point to this as the future of coding</a:t>
            </a:r>
          </a:p>
          <a:p>
            <a:r>
              <a:rPr lang="en-US" dirty="0"/>
              <a:t>Think of Docker (in the context of this class) as a VM intended to get everyone onto the same OS</a:t>
            </a:r>
          </a:p>
          <a:p>
            <a:endParaRPr lang="en-US" dirty="0"/>
          </a:p>
          <a:p>
            <a:r>
              <a:rPr lang="en-US" dirty="0"/>
              <a:t>Kubernetes works by managing a cluster of compute instances and scheduling containers to run on the cluster based on the available compute resources and the resource requirements of each container</a:t>
            </a:r>
          </a:p>
        </p:txBody>
      </p:sp>
      <p:sp>
        <p:nvSpPr>
          <p:cNvPr id="4" name="Slide Number Placeholder 3">
            <a:extLst>
              <a:ext uri="{FF2B5EF4-FFF2-40B4-BE49-F238E27FC236}">
                <a16:creationId xmlns:a16="http://schemas.microsoft.com/office/drawing/2014/main" id="{45CE7CCB-AA09-4D47-AECF-364ADC5AA5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EC7B88DF-766D-5C49-981D-424DA88D49A6}"/>
              </a:ext>
            </a:extLst>
          </p:cNvPr>
          <p:cNvPicPr>
            <a:picLocks noChangeAspect="1"/>
          </p:cNvPicPr>
          <p:nvPr/>
        </p:nvPicPr>
        <p:blipFill>
          <a:blip r:embed="rId3"/>
          <a:stretch>
            <a:fillRect/>
          </a:stretch>
        </p:blipFill>
        <p:spPr>
          <a:xfrm>
            <a:off x="0" y="1493520"/>
            <a:ext cx="1755648" cy="1755648"/>
          </a:xfrm>
          <a:prstGeom prst="rect">
            <a:avLst/>
          </a:prstGeom>
        </p:spPr>
      </p:pic>
      <p:pic>
        <p:nvPicPr>
          <p:cNvPr id="6" name="Picture 5">
            <a:extLst>
              <a:ext uri="{FF2B5EF4-FFF2-40B4-BE49-F238E27FC236}">
                <a16:creationId xmlns:a16="http://schemas.microsoft.com/office/drawing/2014/main" id="{7F71A405-B611-084A-B78F-4AF34DB3CA63}"/>
              </a:ext>
            </a:extLst>
          </p:cNvPr>
          <p:cNvPicPr>
            <a:picLocks noChangeAspect="1"/>
          </p:cNvPicPr>
          <p:nvPr/>
        </p:nvPicPr>
        <p:blipFill>
          <a:blip r:embed="rId4"/>
          <a:stretch>
            <a:fillRect/>
          </a:stretch>
        </p:blipFill>
        <p:spPr>
          <a:xfrm>
            <a:off x="9204960" y="4813217"/>
            <a:ext cx="5295272" cy="1930568"/>
          </a:xfrm>
          <a:prstGeom prst="rect">
            <a:avLst/>
          </a:prstGeom>
        </p:spPr>
      </p:pic>
    </p:spTree>
    <p:extLst>
      <p:ext uri="{BB962C8B-B14F-4D97-AF65-F5344CB8AC3E}">
        <p14:creationId xmlns:p14="http://schemas.microsoft.com/office/powerpoint/2010/main" val="286502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A96-86E9-8D4C-AD93-4DDFC169DBE0}"/>
              </a:ext>
            </a:extLst>
          </p:cNvPr>
          <p:cNvSpPr>
            <a:spLocks noGrp="1"/>
          </p:cNvSpPr>
          <p:nvPr>
            <p:ph type="title"/>
          </p:nvPr>
        </p:nvSpPr>
        <p:spPr/>
        <p:txBody>
          <a:bodyPr/>
          <a:lstStyle/>
          <a:p>
            <a:r>
              <a:rPr lang="en-US" dirty="0"/>
              <a:t>Index Loading</a:t>
            </a:r>
          </a:p>
        </p:txBody>
      </p:sp>
      <p:sp>
        <p:nvSpPr>
          <p:cNvPr id="4" name="Slide Number Placeholder 3">
            <a:extLst>
              <a:ext uri="{FF2B5EF4-FFF2-40B4-BE49-F238E27FC236}">
                <a16:creationId xmlns:a16="http://schemas.microsoft.com/office/drawing/2014/main" id="{8EE7858E-005E-3F46-832D-D637B1CA11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 Placeholder 2">
            <a:extLst>
              <a:ext uri="{FF2B5EF4-FFF2-40B4-BE49-F238E27FC236}">
                <a16:creationId xmlns:a16="http://schemas.microsoft.com/office/drawing/2014/main" id="{ECEAA082-3D87-7F45-A4B7-6E332764D922}"/>
              </a:ext>
            </a:extLst>
          </p:cNvPr>
          <p:cNvSpPr>
            <a:spLocks noGrp="1"/>
          </p:cNvSpPr>
          <p:nvPr>
            <p:ph type="body" idx="1"/>
          </p:nvPr>
        </p:nvSpPr>
        <p:spPr>
          <a:xfrm>
            <a:off x="828000" y="1512000"/>
            <a:ext cx="10512000" cy="4680000"/>
          </a:xfrm>
        </p:spPr>
        <p:txBody>
          <a:bodyPr/>
          <a:lstStyle/>
          <a:p>
            <a:r>
              <a:rPr lang="en-US" dirty="0"/>
              <a:t>Indexes are used to quickly locate data without having to search every row in a database table every time a database table is accessed</a:t>
            </a:r>
          </a:p>
          <a:p>
            <a:r>
              <a:rPr lang="en-US" dirty="0"/>
              <a:t>An index is a copy of selected columns of data from a table, called a </a:t>
            </a:r>
            <a:r>
              <a:rPr lang="en-US" i="1" dirty="0"/>
              <a:t>database key</a:t>
            </a:r>
            <a:r>
              <a:rPr lang="en-US" dirty="0"/>
              <a:t> or simply </a:t>
            </a:r>
            <a:r>
              <a:rPr lang="en-US" i="1" dirty="0"/>
              <a:t>key</a:t>
            </a:r>
            <a:r>
              <a:rPr lang="en-US" dirty="0"/>
              <a:t>, that can be searched very efficiently that also includes a low-level disk block address or direct link to the complete row of data it was copied from</a:t>
            </a:r>
          </a:p>
        </p:txBody>
      </p:sp>
      <p:pic>
        <p:nvPicPr>
          <p:cNvPr id="6" name="Picture 5">
            <a:extLst>
              <a:ext uri="{FF2B5EF4-FFF2-40B4-BE49-F238E27FC236}">
                <a16:creationId xmlns:a16="http://schemas.microsoft.com/office/drawing/2014/main" id="{9459AB4E-230F-5748-BFD6-F6820A2CBD03}"/>
              </a:ext>
            </a:extLst>
          </p:cNvPr>
          <p:cNvPicPr>
            <a:picLocks noChangeAspect="1"/>
          </p:cNvPicPr>
          <p:nvPr/>
        </p:nvPicPr>
        <p:blipFill>
          <a:blip r:embed="rId3">
            <a:duotone>
              <a:schemeClr val="accent3">
                <a:shade val="45000"/>
                <a:satMod val="135000"/>
              </a:schemeClr>
              <a:prstClr val="white"/>
            </a:duotone>
          </a:blip>
          <a:stretch>
            <a:fillRect/>
          </a:stretch>
        </p:blipFill>
        <p:spPr>
          <a:xfrm>
            <a:off x="4319520" y="3929905"/>
            <a:ext cx="2832190" cy="2832190"/>
          </a:xfrm>
          <a:prstGeom prst="rect">
            <a:avLst/>
          </a:prstGeom>
        </p:spPr>
      </p:pic>
      <p:pic>
        <p:nvPicPr>
          <p:cNvPr id="7" name="Picture 6">
            <a:extLst>
              <a:ext uri="{FF2B5EF4-FFF2-40B4-BE49-F238E27FC236}">
                <a16:creationId xmlns:a16="http://schemas.microsoft.com/office/drawing/2014/main" id="{ACCB47CD-63AB-3945-B6F7-981F7518A8F1}"/>
              </a:ext>
            </a:extLst>
          </p:cNvPr>
          <p:cNvPicPr>
            <a:picLocks noChangeAspect="1"/>
          </p:cNvPicPr>
          <p:nvPr/>
        </p:nvPicPr>
        <p:blipFill>
          <a:blip r:embed="rId4"/>
          <a:stretch>
            <a:fillRect/>
          </a:stretch>
        </p:blipFill>
        <p:spPr>
          <a:xfrm>
            <a:off x="1050324" y="4127158"/>
            <a:ext cx="2380832" cy="2559393"/>
          </a:xfrm>
          <a:prstGeom prst="rect">
            <a:avLst/>
          </a:prstGeom>
        </p:spPr>
      </p:pic>
      <p:pic>
        <p:nvPicPr>
          <p:cNvPr id="8" name="Picture 7">
            <a:extLst>
              <a:ext uri="{FF2B5EF4-FFF2-40B4-BE49-F238E27FC236}">
                <a16:creationId xmlns:a16="http://schemas.microsoft.com/office/drawing/2014/main" id="{4F463201-B272-6748-B647-8D8EF5008FA7}"/>
              </a:ext>
            </a:extLst>
          </p:cNvPr>
          <p:cNvPicPr>
            <a:picLocks noChangeAspect="1"/>
          </p:cNvPicPr>
          <p:nvPr/>
        </p:nvPicPr>
        <p:blipFill>
          <a:blip r:embed="rId5"/>
          <a:stretch>
            <a:fillRect/>
          </a:stretch>
        </p:blipFill>
        <p:spPr>
          <a:xfrm>
            <a:off x="7832732" y="4686676"/>
            <a:ext cx="3924300" cy="1752600"/>
          </a:xfrm>
          <a:prstGeom prst="rect">
            <a:avLst/>
          </a:prstGeom>
        </p:spPr>
      </p:pic>
      <p:pic>
        <p:nvPicPr>
          <p:cNvPr id="9" name="Picture 8">
            <a:extLst>
              <a:ext uri="{FF2B5EF4-FFF2-40B4-BE49-F238E27FC236}">
                <a16:creationId xmlns:a16="http://schemas.microsoft.com/office/drawing/2014/main" id="{B7C63EEA-024F-514E-9F2F-63751F3EA4D6}"/>
              </a:ext>
            </a:extLst>
          </p:cNvPr>
          <p:cNvPicPr>
            <a:picLocks noChangeAspect="1"/>
          </p:cNvPicPr>
          <p:nvPr/>
        </p:nvPicPr>
        <p:blipFill>
          <a:blip r:embed="rId6"/>
          <a:stretch>
            <a:fillRect/>
          </a:stretch>
        </p:blipFill>
        <p:spPr>
          <a:xfrm>
            <a:off x="8438945" y="3717308"/>
            <a:ext cx="2462207" cy="1378836"/>
          </a:xfrm>
          <a:prstGeom prst="rect">
            <a:avLst/>
          </a:prstGeom>
        </p:spPr>
      </p:pic>
    </p:spTree>
    <p:extLst>
      <p:ext uri="{BB962C8B-B14F-4D97-AF65-F5344CB8AC3E}">
        <p14:creationId xmlns:p14="http://schemas.microsoft.com/office/powerpoint/2010/main" val="3389841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C1E3-A6E7-8F48-B3D1-59E124421D89}"/>
              </a:ext>
            </a:extLst>
          </p:cNvPr>
          <p:cNvSpPr>
            <a:spLocks noGrp="1"/>
          </p:cNvSpPr>
          <p:nvPr>
            <p:ph type="title"/>
          </p:nvPr>
        </p:nvSpPr>
        <p:spPr/>
        <p:txBody>
          <a:bodyPr/>
          <a:lstStyle/>
          <a:p>
            <a:r>
              <a:rPr lang="en-US" dirty="0"/>
              <a:t>Dim vs Fact</a:t>
            </a:r>
          </a:p>
        </p:txBody>
      </p:sp>
      <p:sp>
        <p:nvSpPr>
          <p:cNvPr id="3" name="Text Placeholder 2">
            <a:extLst>
              <a:ext uri="{FF2B5EF4-FFF2-40B4-BE49-F238E27FC236}">
                <a16:creationId xmlns:a16="http://schemas.microsoft.com/office/drawing/2014/main" id="{1ABFAF28-C018-9F48-82F9-C16A56A1F920}"/>
              </a:ext>
            </a:extLst>
          </p:cNvPr>
          <p:cNvSpPr>
            <a:spLocks noGrp="1"/>
          </p:cNvSpPr>
          <p:nvPr>
            <p:ph type="body" idx="1"/>
          </p:nvPr>
        </p:nvSpPr>
        <p:spPr>
          <a:xfrm>
            <a:off x="827999" y="1232050"/>
            <a:ext cx="10512000" cy="4680000"/>
          </a:xfrm>
        </p:spPr>
        <p:txBody>
          <a:bodyPr/>
          <a:lstStyle/>
          <a:p>
            <a:r>
              <a:rPr lang="en-US" b="1" dirty="0">
                <a:solidFill>
                  <a:schemeClr val="accent6">
                    <a:lumMod val="75000"/>
                  </a:schemeClr>
                </a:solidFill>
              </a:rPr>
              <a:t>Fact</a:t>
            </a:r>
            <a:r>
              <a:rPr lang="en-US" sz="2000" dirty="0"/>
              <a:t> table contains business facts (or measures), and foreign keys which refer to candidate keys (normally primary keys) in the dimension tables </a:t>
            </a:r>
          </a:p>
          <a:p>
            <a:r>
              <a:rPr lang="en-US" b="1" dirty="0">
                <a:solidFill>
                  <a:schemeClr val="accent5">
                    <a:lumMod val="75000"/>
                  </a:schemeClr>
                </a:solidFill>
              </a:rPr>
              <a:t>Dimension</a:t>
            </a:r>
            <a:r>
              <a:rPr lang="en-US" sz="2000" dirty="0"/>
              <a:t> tables contain descriptive attributes (or fields) that are typically textual fields (or discrete numbers that behave like text). These attributes are designed to serve two critical purposes: query constraining and/or filtering </a:t>
            </a:r>
          </a:p>
        </p:txBody>
      </p:sp>
      <p:sp>
        <p:nvSpPr>
          <p:cNvPr id="4" name="Slide Number Placeholder 3">
            <a:extLst>
              <a:ext uri="{FF2B5EF4-FFF2-40B4-BE49-F238E27FC236}">
                <a16:creationId xmlns:a16="http://schemas.microsoft.com/office/drawing/2014/main" id="{149D9411-0982-404A-A860-25F6D2AE34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5" name="Text Placeholder 2">
            <a:extLst>
              <a:ext uri="{FF2B5EF4-FFF2-40B4-BE49-F238E27FC236}">
                <a16:creationId xmlns:a16="http://schemas.microsoft.com/office/drawing/2014/main" id="{30D90601-139C-F14C-B1A7-49B61A3EBC87}"/>
              </a:ext>
            </a:extLst>
          </p:cNvPr>
          <p:cNvSpPr txBox="1">
            <a:spLocks/>
          </p:cNvSpPr>
          <p:nvPr/>
        </p:nvSpPr>
        <p:spPr>
          <a:xfrm>
            <a:off x="470583" y="3429000"/>
            <a:ext cx="4855179"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attributes should be:</a:t>
            </a:r>
          </a:p>
          <a:p>
            <a:pPr lvl="1">
              <a:buFont typeface="Wingdings" pitchFamily="2" charset="2"/>
              <a:buChar char="Ø"/>
            </a:pPr>
            <a:r>
              <a:rPr lang="en-US" sz="2000" dirty="0"/>
              <a:t>Verbose and descriptive </a:t>
            </a:r>
            <a:r>
              <a:rPr lang="en-US" sz="1800" dirty="0"/>
              <a:t> </a:t>
            </a:r>
          </a:p>
          <a:p>
            <a:pPr lvl="2">
              <a:buFont typeface="Courier New" panose="02070309020205020404" pitchFamily="49" charset="0"/>
              <a:buChar char="o"/>
            </a:pPr>
            <a:r>
              <a:rPr lang="en-US" sz="1600" dirty="0"/>
              <a:t>labels consisting of full words</a:t>
            </a:r>
            <a:endParaRPr lang="en-US" dirty="0"/>
          </a:p>
          <a:p>
            <a:pPr lvl="1">
              <a:buFont typeface="Wingdings" pitchFamily="2" charset="2"/>
              <a:buChar char="Ø"/>
            </a:pPr>
            <a:r>
              <a:rPr lang="en-US" sz="2000" dirty="0"/>
              <a:t>Complete </a:t>
            </a:r>
          </a:p>
          <a:p>
            <a:pPr lvl="1">
              <a:buFont typeface="Wingdings" pitchFamily="2" charset="2"/>
              <a:buChar char="Ø"/>
            </a:pPr>
            <a:r>
              <a:rPr lang="en-US" sz="2000" dirty="0"/>
              <a:t>Discretely valued </a:t>
            </a:r>
          </a:p>
          <a:p>
            <a:pPr lvl="2">
              <a:buFont typeface="Courier New" panose="02070309020205020404" pitchFamily="49" charset="0"/>
              <a:buChar char="o"/>
            </a:pPr>
            <a:r>
              <a:rPr lang="en-US" sz="1800" dirty="0"/>
              <a:t>One value per row</a:t>
            </a:r>
          </a:p>
          <a:p>
            <a:pPr lvl="1">
              <a:buFont typeface="Wingdings" pitchFamily="2" charset="2"/>
              <a:buChar char="Ø"/>
            </a:pPr>
            <a:r>
              <a:rPr lang="en-US" sz="2000" dirty="0"/>
              <a:t>Quality assured </a:t>
            </a:r>
          </a:p>
          <a:p>
            <a:pPr lvl="2">
              <a:buFont typeface="Courier New" panose="02070309020205020404" pitchFamily="49" charset="0"/>
              <a:buChar char="o"/>
            </a:pPr>
            <a:r>
              <a:rPr lang="en-US" sz="1800" dirty="0"/>
              <a:t>Keep it clean</a:t>
            </a:r>
            <a:endParaRPr lang="en-US" sz="1600" dirty="0"/>
          </a:p>
        </p:txBody>
      </p:sp>
      <p:sp>
        <p:nvSpPr>
          <p:cNvPr id="7" name="Text Placeholder 2">
            <a:extLst>
              <a:ext uri="{FF2B5EF4-FFF2-40B4-BE49-F238E27FC236}">
                <a16:creationId xmlns:a16="http://schemas.microsoft.com/office/drawing/2014/main" id="{84FF5070-4B4B-E94F-8527-044FEBACB35E}"/>
              </a:ext>
            </a:extLst>
          </p:cNvPr>
          <p:cNvSpPr txBox="1">
            <a:spLocks/>
          </p:cNvSpPr>
          <p:nvPr/>
        </p:nvSpPr>
        <p:spPr>
          <a:xfrm>
            <a:off x="5683178" y="3429000"/>
            <a:ext cx="6230898"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can change over time </a:t>
            </a:r>
          </a:p>
          <a:p>
            <a:pPr lvl="1">
              <a:buFont typeface="Wingdings" pitchFamily="2" charset="2"/>
              <a:buChar char="Ø"/>
            </a:pPr>
            <a:r>
              <a:rPr lang="en-US" sz="2000" dirty="0"/>
              <a:t>Type One - Simply overwrite the old value(s).</a:t>
            </a:r>
          </a:p>
          <a:p>
            <a:pPr lvl="1">
              <a:buFont typeface="Wingdings" pitchFamily="2" charset="2"/>
              <a:buChar char="Ø"/>
            </a:pPr>
            <a:r>
              <a:rPr lang="en-US" sz="2000" dirty="0"/>
              <a:t>Type Two - Add a new row containing the new value(s)</a:t>
            </a:r>
          </a:p>
          <a:p>
            <a:pPr lvl="1">
              <a:buFont typeface="Wingdings" pitchFamily="2" charset="2"/>
              <a:buChar char="Ø"/>
            </a:pPr>
            <a:r>
              <a:rPr lang="en-US" sz="2000" dirty="0"/>
              <a:t>Type Three - Add a new attribute to the existing row </a:t>
            </a:r>
            <a:endParaRPr lang="en-US" sz="4000" dirty="0"/>
          </a:p>
        </p:txBody>
      </p:sp>
    </p:spTree>
    <p:extLst>
      <p:ext uri="{BB962C8B-B14F-4D97-AF65-F5344CB8AC3E}">
        <p14:creationId xmlns:p14="http://schemas.microsoft.com/office/powerpoint/2010/main" val="1564994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8926-3F14-8A45-ACDB-1A3AA17E3F0C}"/>
              </a:ext>
            </a:extLst>
          </p:cNvPr>
          <p:cNvSpPr>
            <a:spLocks noGrp="1"/>
          </p:cNvSpPr>
          <p:nvPr>
            <p:ph type="title"/>
          </p:nvPr>
        </p:nvSpPr>
        <p:spPr/>
        <p:txBody>
          <a:bodyPr/>
          <a:lstStyle/>
          <a:p>
            <a:r>
              <a:rPr lang="en-US" dirty="0"/>
              <a:t>Dim vs Fact</a:t>
            </a:r>
          </a:p>
        </p:txBody>
      </p:sp>
      <p:sp>
        <p:nvSpPr>
          <p:cNvPr id="4" name="Slide Number Placeholder 3">
            <a:extLst>
              <a:ext uri="{FF2B5EF4-FFF2-40B4-BE49-F238E27FC236}">
                <a16:creationId xmlns:a16="http://schemas.microsoft.com/office/drawing/2014/main" id="{6D8E6AB0-BA89-754D-BB96-578F2A6B29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6" name="Picture 5" descr="A screenshot of a cell phone&#10;&#10;Description automatically generated">
            <a:extLst>
              <a:ext uri="{FF2B5EF4-FFF2-40B4-BE49-F238E27FC236}">
                <a16:creationId xmlns:a16="http://schemas.microsoft.com/office/drawing/2014/main" id="{6F6498A7-0348-4B47-9CE4-EBC25ADF1A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20544" y="1334379"/>
            <a:ext cx="8950912" cy="5100616"/>
          </a:xfrm>
          <a:prstGeom prst="rect">
            <a:avLst/>
          </a:prstGeom>
        </p:spPr>
      </p:pic>
    </p:spTree>
    <p:extLst>
      <p:ext uri="{BB962C8B-B14F-4D97-AF65-F5344CB8AC3E}">
        <p14:creationId xmlns:p14="http://schemas.microsoft.com/office/powerpoint/2010/main" val="3055153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6F351976-842A-1D40-8CE9-DF781CFF2E76}"/>
              </a:ext>
            </a:extLst>
          </p:cNvPr>
          <p:cNvPicPr>
            <a:picLocks noChangeAspect="1"/>
          </p:cNvPicPr>
          <p:nvPr/>
        </p:nvPicPr>
        <p:blipFill>
          <a:blip r:embed="rId3"/>
          <a:stretch>
            <a:fillRect/>
          </a:stretch>
        </p:blipFill>
        <p:spPr>
          <a:xfrm>
            <a:off x="250906" y="1850636"/>
            <a:ext cx="4941233" cy="4835915"/>
          </a:xfrm>
          <a:prstGeom prst="rect">
            <a:avLst/>
          </a:prstGeom>
        </p:spPr>
      </p:pic>
      <p:sp>
        <p:nvSpPr>
          <p:cNvPr id="2" name="Title 1">
            <a:extLst>
              <a:ext uri="{FF2B5EF4-FFF2-40B4-BE49-F238E27FC236}">
                <a16:creationId xmlns:a16="http://schemas.microsoft.com/office/drawing/2014/main" id="{B051657E-B424-6045-B3C8-AAD0DB84CFB4}"/>
              </a:ext>
            </a:extLst>
          </p:cNvPr>
          <p:cNvSpPr>
            <a:spLocks noGrp="1"/>
          </p:cNvSpPr>
          <p:nvPr>
            <p:ph type="title"/>
          </p:nvPr>
        </p:nvSpPr>
        <p:spPr/>
        <p:txBody>
          <a:bodyPr/>
          <a:lstStyle/>
          <a:p>
            <a:r>
              <a:rPr lang="en-US" dirty="0"/>
              <a:t>Star Schema vs Snowflake Schema</a:t>
            </a:r>
          </a:p>
        </p:txBody>
      </p:sp>
      <p:sp>
        <p:nvSpPr>
          <p:cNvPr id="3" name="Text Placeholder 2">
            <a:extLst>
              <a:ext uri="{FF2B5EF4-FFF2-40B4-BE49-F238E27FC236}">
                <a16:creationId xmlns:a16="http://schemas.microsoft.com/office/drawing/2014/main" id="{01401E04-3AE7-264D-B4DC-ADF6B31070E5}"/>
              </a:ext>
            </a:extLst>
          </p:cNvPr>
          <p:cNvSpPr>
            <a:spLocks noGrp="1"/>
          </p:cNvSpPr>
          <p:nvPr>
            <p:ph type="body" idx="1"/>
          </p:nvPr>
        </p:nvSpPr>
        <p:spPr>
          <a:xfrm>
            <a:off x="1816608" y="1499616"/>
            <a:ext cx="9523392" cy="4692384"/>
          </a:xfrm>
        </p:spPr>
        <p:txBody>
          <a:bodyPr/>
          <a:lstStyle/>
          <a:p>
            <a:r>
              <a:rPr lang="en-US" dirty="0"/>
              <a:t>Star and snowflake schemas are similar at heart: a central fact table surrounded by dimension tables</a:t>
            </a:r>
          </a:p>
          <a:p>
            <a:r>
              <a:rPr lang="en-US" dirty="0"/>
              <a:t> In a star schema each logical dimension is denormalized into one table, while in a snowflake, at least some of the dimensions are normalized</a:t>
            </a:r>
            <a:endParaRPr lang="en-US" b="1" dirty="0"/>
          </a:p>
        </p:txBody>
      </p:sp>
      <p:sp>
        <p:nvSpPr>
          <p:cNvPr id="4" name="Slide Number Placeholder 3">
            <a:extLst>
              <a:ext uri="{FF2B5EF4-FFF2-40B4-BE49-F238E27FC236}">
                <a16:creationId xmlns:a16="http://schemas.microsoft.com/office/drawing/2014/main" id="{E34C831B-F03C-DC46-BF28-70F178792A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6" name="Picture 5" descr="A picture containing screenshot&#10;&#10;Description automatically generated">
            <a:extLst>
              <a:ext uri="{FF2B5EF4-FFF2-40B4-BE49-F238E27FC236}">
                <a16:creationId xmlns:a16="http://schemas.microsoft.com/office/drawing/2014/main" id="{52B9FC47-3900-6B45-B3E7-AB4192F91C9D}"/>
              </a:ext>
            </a:extLst>
          </p:cNvPr>
          <p:cNvPicPr>
            <a:picLocks noChangeAspect="1"/>
          </p:cNvPicPr>
          <p:nvPr/>
        </p:nvPicPr>
        <p:blipFill>
          <a:blip r:embed="rId4"/>
          <a:stretch>
            <a:fillRect/>
          </a:stretch>
        </p:blipFill>
        <p:spPr>
          <a:xfrm>
            <a:off x="6440336" y="3246362"/>
            <a:ext cx="3935056" cy="2945638"/>
          </a:xfrm>
          <a:prstGeom prst="rect">
            <a:avLst/>
          </a:prstGeom>
        </p:spPr>
      </p:pic>
      <p:sp>
        <p:nvSpPr>
          <p:cNvPr id="9" name="Rectangle 8">
            <a:extLst>
              <a:ext uri="{FF2B5EF4-FFF2-40B4-BE49-F238E27FC236}">
                <a16:creationId xmlns:a16="http://schemas.microsoft.com/office/drawing/2014/main" id="{EAD22401-E7AE-E54E-9FF6-A90FB8D07564}"/>
              </a:ext>
            </a:extLst>
          </p:cNvPr>
          <p:cNvSpPr/>
          <p:nvPr/>
        </p:nvSpPr>
        <p:spPr>
          <a:xfrm>
            <a:off x="0" y="6537324"/>
            <a:ext cx="10826496" cy="298455"/>
          </a:xfrm>
          <a:prstGeom prst="rect">
            <a:avLst/>
          </a:prstGeom>
          <a:solidFill>
            <a:srgbClr val="F5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681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EFC-1464-614F-B8AE-E837F3265BC3}"/>
              </a:ext>
            </a:extLst>
          </p:cNvPr>
          <p:cNvSpPr>
            <a:spLocks noGrp="1"/>
          </p:cNvSpPr>
          <p:nvPr>
            <p:ph type="title"/>
          </p:nvPr>
        </p:nvSpPr>
        <p:spPr/>
        <p:txBody>
          <a:bodyPr/>
          <a:lstStyle/>
          <a:p>
            <a:r>
              <a:rPr lang="en-US" dirty="0"/>
              <a:t>Best Practices in ETL </a:t>
            </a:r>
          </a:p>
        </p:txBody>
      </p:sp>
      <p:sp>
        <p:nvSpPr>
          <p:cNvPr id="4" name="Slide Number Placeholder 3">
            <a:extLst>
              <a:ext uri="{FF2B5EF4-FFF2-40B4-BE49-F238E27FC236}">
                <a16:creationId xmlns:a16="http://schemas.microsoft.com/office/drawing/2014/main" id="{CAA13760-5964-C340-A543-100200E1FA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7" name="Rectangle 6">
            <a:extLst>
              <a:ext uri="{FF2B5EF4-FFF2-40B4-BE49-F238E27FC236}">
                <a16:creationId xmlns:a16="http://schemas.microsoft.com/office/drawing/2014/main" id="{23A01BFC-2640-984C-A8A8-4C90EA4AF60E}"/>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50069B-912C-484D-B3F2-D4932378DAB6}"/>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9" name="Picture 8">
            <a:extLst>
              <a:ext uri="{FF2B5EF4-FFF2-40B4-BE49-F238E27FC236}">
                <a16:creationId xmlns:a16="http://schemas.microsoft.com/office/drawing/2014/main" id="{5CE76FFD-45EB-A049-B49E-723D2912B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11" name="Text Placeholder 2">
            <a:extLst>
              <a:ext uri="{FF2B5EF4-FFF2-40B4-BE49-F238E27FC236}">
                <a16:creationId xmlns:a16="http://schemas.microsoft.com/office/drawing/2014/main" id="{EDF71949-E9C7-3F4A-8CF3-1052CB1349CC}"/>
              </a:ext>
            </a:extLst>
          </p:cNvPr>
          <p:cNvSpPr>
            <a:spLocks noGrp="1"/>
          </p:cNvSpPr>
          <p:nvPr>
            <p:ph type="body" idx="1"/>
          </p:nvPr>
        </p:nvSpPr>
        <p:spPr>
          <a:xfrm>
            <a:off x="1832790" y="2325144"/>
            <a:ext cx="7875632" cy="4680000"/>
          </a:xfrm>
        </p:spPr>
        <p:txBody>
          <a:bodyPr/>
          <a:lstStyle/>
          <a:p>
            <a:r>
              <a:rPr lang="en-US" dirty="0"/>
              <a:t>Never try to cleanse all the data</a:t>
            </a:r>
          </a:p>
          <a:p>
            <a:r>
              <a:rPr lang="en-US" dirty="0"/>
              <a:t>Never cleanse nothing </a:t>
            </a:r>
          </a:p>
          <a:p>
            <a:r>
              <a:rPr lang="en-US" dirty="0"/>
              <a:t>Determine the cost of cleansing the data</a:t>
            </a:r>
          </a:p>
          <a:p>
            <a:pPr lvl="1">
              <a:buFont typeface="Wingdings" pitchFamily="2" charset="2"/>
              <a:buChar char="Ø"/>
            </a:pPr>
            <a:r>
              <a:rPr lang="en-US" dirty="0"/>
              <a:t>Maybe sampling is sufficient</a:t>
            </a:r>
          </a:p>
          <a:p>
            <a:r>
              <a:rPr lang="en-US" dirty="0"/>
              <a:t>To speed up query processing, have auxiliary views </a:t>
            </a:r>
          </a:p>
          <a:p>
            <a:r>
              <a:rPr lang="en-US" dirty="0"/>
              <a:t>Trade-off at the level of granularity of data to decrease the storage costs.</a:t>
            </a:r>
          </a:p>
        </p:txBody>
      </p:sp>
    </p:spTree>
    <p:extLst>
      <p:ext uri="{BB962C8B-B14F-4D97-AF65-F5344CB8AC3E}">
        <p14:creationId xmlns:p14="http://schemas.microsoft.com/office/powerpoint/2010/main" val="194064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6850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8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6834397" y="3424962"/>
            <a:ext cx="2036724" cy="2036724"/>
          </a:xfrm>
          <a:prstGeom prst="rect">
            <a:avLst/>
          </a:prstGeom>
        </p:spPr>
      </p:pic>
      <p:pic>
        <p:nvPicPr>
          <p:cNvPr id="6" name="Picture 5" descr="A group of people posing for the camera&#10;&#10;Description automatically generated">
            <a:extLst>
              <a:ext uri="{FF2B5EF4-FFF2-40B4-BE49-F238E27FC236}">
                <a16:creationId xmlns:a16="http://schemas.microsoft.com/office/drawing/2014/main" id="{98F71A02-7698-E747-9D9D-B55043915BD1}"/>
              </a:ext>
            </a:extLst>
          </p:cNvPr>
          <p:cNvPicPr>
            <a:picLocks noChangeAspect="1"/>
          </p:cNvPicPr>
          <p:nvPr/>
        </p:nvPicPr>
        <p:blipFill>
          <a:blip r:embed="rId4"/>
          <a:stretch>
            <a:fillRect/>
          </a:stretch>
        </p:blipFill>
        <p:spPr>
          <a:xfrm>
            <a:off x="5092390" y="1746319"/>
            <a:ext cx="2507488" cy="1880616"/>
          </a:xfrm>
          <a:prstGeom prst="rect">
            <a:avLst/>
          </a:prstGeom>
        </p:spPr>
      </p:pic>
      <p:sp>
        <p:nvSpPr>
          <p:cNvPr id="116" name="Google Shape;116;p21"/>
          <p:cNvSpPr txBox="1">
            <a:spLocks noGrp="1"/>
          </p:cNvSpPr>
          <p:nvPr>
            <p:ph type="title"/>
          </p:nvPr>
        </p:nvSpPr>
        <p:spPr>
          <a:xfrm>
            <a:off x="960000" y="293107"/>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instructors</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4" name="Picture 3" descr="A person standing in front of a large rock&#10;&#10;Description automatically generated">
            <a:extLst>
              <a:ext uri="{FF2B5EF4-FFF2-40B4-BE49-F238E27FC236}">
                <a16:creationId xmlns:a16="http://schemas.microsoft.com/office/drawing/2014/main" id="{2789C92F-4382-5443-8574-EAB748866EAF}"/>
              </a:ext>
            </a:extLst>
          </p:cNvPr>
          <p:cNvPicPr>
            <a:picLocks noChangeAspect="1"/>
          </p:cNvPicPr>
          <p:nvPr/>
        </p:nvPicPr>
        <p:blipFill>
          <a:blip r:embed="rId5"/>
          <a:stretch>
            <a:fillRect/>
          </a:stretch>
        </p:blipFill>
        <p:spPr>
          <a:xfrm>
            <a:off x="3019798" y="2054126"/>
            <a:ext cx="2585549" cy="3878324"/>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Engineers and ETL</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Data Engineers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6099928B-72B7-F546-B8BD-2EB1D893DD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64" r="91818">
                        <a14:foregroundMark x1="10909" y1="18182" x2="9818" y2="30364"/>
                        <a14:foregroundMark x1="9818" y1="30364" x2="12545" y2="40364"/>
                        <a14:foregroundMark x1="12545" y1="40364" x2="13091" y2="81818"/>
                        <a14:foregroundMark x1="13091" y1="81818" x2="21273" y2="86182"/>
                        <a14:foregroundMark x1="21273" y1="86182" x2="41273" y2="87091"/>
                        <a14:foregroundMark x1="41273" y1="87091" x2="62727" y2="86182"/>
                        <a14:foregroundMark x1="62727" y1="86182" x2="82727" y2="86364"/>
                        <a14:foregroundMark x1="82727" y1="86364" x2="89455" y2="78909"/>
                        <a14:foregroundMark x1="89455" y1="78909" x2="84909" y2="25818"/>
                        <a14:foregroundMark x1="84909" y1="25818" x2="79818" y2="18000"/>
                        <a14:foregroundMark x1="79818" y1="18000" x2="15818" y2="18182"/>
                        <a14:foregroundMark x1="15818" y1="18182" x2="11273" y2="27455"/>
                        <a14:foregroundMark x1="11273" y1="27455" x2="34364" y2="26000"/>
                        <a14:foregroundMark x1="34364" y1="26000" x2="28909" y2="35273"/>
                        <a14:foregroundMark x1="28909" y1="35273" x2="38545" y2="33818"/>
                        <a14:foregroundMark x1="38545" y1="33818" x2="25818" y2="44182"/>
                        <a14:foregroundMark x1="25818" y1="44182" x2="27091" y2="56545"/>
                        <a14:foregroundMark x1="27091" y1="56545" x2="45636" y2="56182"/>
                        <a14:foregroundMark x1="45636" y1="56182" x2="39273" y2="62909"/>
                        <a14:foregroundMark x1="39273" y1="62909" x2="58545" y2="70909"/>
                        <a14:foregroundMark x1="58545" y1="70909" x2="71273" y2="58545"/>
                        <a14:foregroundMark x1="71273" y1="58545" x2="72364" y2="45818"/>
                        <a14:foregroundMark x1="72364" y1="45818" x2="69636" y2="32909"/>
                        <a14:foregroundMark x1="69636" y1="32909" x2="58909" y2="36000"/>
                        <a14:foregroundMark x1="58909" y1="36000" x2="37273" y2="53091"/>
                        <a14:foregroundMark x1="37273" y1="53091" x2="32182" y2="64909"/>
                        <a14:foregroundMark x1="32182" y1="64909" x2="31455" y2="75455"/>
                        <a14:foregroundMark x1="31455" y1="75455" x2="57273" y2="75091"/>
                        <a14:foregroundMark x1="57273" y1="75091" x2="71636" y2="76182"/>
                        <a14:foregroundMark x1="38545" y1="44182" x2="61455" y2="26364"/>
                        <a14:foregroundMark x1="61455" y1="26364" x2="76364" y2="28364"/>
                        <a14:foregroundMark x1="90000" y1="25818" x2="84909" y2="18000"/>
                        <a14:foregroundMark x1="84909" y1="18000" x2="9818" y2="18000"/>
                        <a14:foregroundMark x1="10727" y1="17455" x2="34909" y2="16364"/>
                        <a14:foregroundMark x1="34909" y1="16364" x2="76182" y2="17091"/>
                        <a14:foregroundMark x1="76182" y1="17091" x2="86182" y2="16909"/>
                        <a14:foregroundMark x1="86182" y1="16909" x2="89091" y2="18364"/>
                        <a14:foregroundMark x1="90182" y1="19091" x2="80909" y2="16000"/>
                        <a14:foregroundMark x1="80909" y1="16000" x2="80364" y2="16000"/>
                        <a14:foregroundMark x1="90000" y1="18364" x2="88182" y2="16364"/>
                        <a14:foregroundMark x1="59273" y1="54000" x2="67636" y2="46364"/>
                        <a14:foregroundMark x1="67636" y1="46364" x2="54364" y2="53818"/>
                        <a14:foregroundMark x1="54364" y1="53818" x2="51091" y2="57818"/>
                        <a14:foregroundMark x1="42909" y1="32364" x2="37818" y2="29273"/>
                        <a14:foregroundMark x1="40182" y1="44000" x2="32182" y2="48545"/>
                        <a14:foregroundMark x1="32182" y1="48545" x2="41455" y2="47091"/>
                        <a14:foregroundMark x1="41455" y1="47091" x2="44545" y2="47091"/>
                        <a14:foregroundMark x1="22545" y1="82545" x2="70364" y2="76182"/>
                        <a14:foregroundMark x1="53818" y1="85273" x2="25455" y2="83818"/>
                        <a14:foregroundMark x1="11455" y1="86000" x2="9091" y2="58000"/>
                        <a14:foregroundMark x1="7273" y1="56545" x2="10909" y2="38182"/>
                        <a14:foregroundMark x1="10909" y1="38182" x2="10909" y2="38182"/>
                        <a14:foregroundMark x1="6545" y1="21636" x2="12182" y2="16000"/>
                        <a14:foregroundMark x1="91818" y1="18909" x2="84545" y2="15636"/>
                        <a14:foregroundMark x1="8000" y1="18909" x2="11455" y2="16364"/>
                      </a14:backgroundRemoval>
                    </a14:imgEffect>
                  </a14:imgLayer>
                </a14:imgProps>
              </a:ext>
            </a:extLst>
          </a:blip>
          <a:stretch>
            <a:fillRect/>
          </a:stretch>
        </p:blipFill>
        <p:spPr>
          <a:xfrm>
            <a:off x="2633472" y="529633"/>
            <a:ext cx="6425903" cy="6425903"/>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678-C7BA-6B4D-9D4E-3D778FF0D3CD}"/>
              </a:ext>
            </a:extLst>
          </p:cNvPr>
          <p:cNvSpPr>
            <a:spLocks noGrp="1"/>
          </p:cNvSpPr>
          <p:nvPr>
            <p:ph type="title"/>
          </p:nvPr>
        </p:nvSpPr>
        <p:spPr/>
        <p:txBody>
          <a:bodyPr/>
          <a:lstStyle/>
          <a:p>
            <a:r>
              <a:rPr lang="en-US" dirty="0"/>
              <a:t>What is the difference?</a:t>
            </a:r>
          </a:p>
        </p:txBody>
      </p:sp>
      <p:sp>
        <p:nvSpPr>
          <p:cNvPr id="4" name="Slide Number Placeholder 3">
            <a:extLst>
              <a:ext uri="{FF2B5EF4-FFF2-40B4-BE49-F238E27FC236}">
                <a16:creationId xmlns:a16="http://schemas.microsoft.com/office/drawing/2014/main" id="{63BE093F-96E9-E94C-B7FE-15CA69A274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E330AD94-86AB-8541-BCA1-B8EE75201401}"/>
              </a:ext>
            </a:extLst>
          </p:cNvPr>
          <p:cNvPicPr>
            <a:picLocks noChangeAspect="1"/>
          </p:cNvPicPr>
          <p:nvPr/>
        </p:nvPicPr>
        <p:blipFill>
          <a:blip r:embed="rId3"/>
          <a:stretch>
            <a:fillRect/>
          </a:stretch>
        </p:blipFill>
        <p:spPr>
          <a:xfrm>
            <a:off x="316991" y="1482721"/>
            <a:ext cx="4409529" cy="4852699"/>
          </a:xfrm>
          <a:prstGeom prst="rect">
            <a:avLst/>
          </a:prstGeom>
        </p:spPr>
      </p:pic>
      <p:pic>
        <p:nvPicPr>
          <p:cNvPr id="7" name="Picture 6">
            <a:extLst>
              <a:ext uri="{FF2B5EF4-FFF2-40B4-BE49-F238E27FC236}">
                <a16:creationId xmlns:a16="http://schemas.microsoft.com/office/drawing/2014/main" id="{CA0F1591-5591-3542-8896-70EA5B3B0D6D}"/>
              </a:ext>
            </a:extLst>
          </p:cNvPr>
          <p:cNvPicPr>
            <a:picLocks noChangeAspect="1"/>
          </p:cNvPicPr>
          <p:nvPr/>
        </p:nvPicPr>
        <p:blipFill>
          <a:blip r:embed="rId4"/>
          <a:stretch>
            <a:fillRect/>
          </a:stretch>
        </p:blipFill>
        <p:spPr>
          <a:xfrm>
            <a:off x="5057370" y="2243328"/>
            <a:ext cx="7134630" cy="3907790"/>
          </a:xfrm>
          <a:prstGeom prst="rect">
            <a:avLst/>
          </a:prstGeom>
        </p:spPr>
      </p:pic>
    </p:spTree>
    <p:extLst>
      <p:ext uri="{BB962C8B-B14F-4D97-AF65-F5344CB8AC3E}">
        <p14:creationId xmlns:p14="http://schemas.microsoft.com/office/powerpoint/2010/main" val="167904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EFCE-A615-8242-89D2-729C239E30C4}"/>
              </a:ext>
            </a:extLst>
          </p:cNvPr>
          <p:cNvSpPr>
            <a:spLocks noGrp="1"/>
          </p:cNvSpPr>
          <p:nvPr>
            <p:ph type="title"/>
          </p:nvPr>
        </p:nvSpPr>
        <p:spPr/>
        <p:txBody>
          <a:bodyPr/>
          <a:lstStyle/>
          <a:p>
            <a:r>
              <a:rPr lang="en-US" dirty="0"/>
              <a:t>Extract, Transform, and Load </a:t>
            </a:r>
          </a:p>
        </p:txBody>
      </p:sp>
      <p:sp>
        <p:nvSpPr>
          <p:cNvPr id="4" name="Slide Number Placeholder 3">
            <a:extLst>
              <a:ext uri="{FF2B5EF4-FFF2-40B4-BE49-F238E27FC236}">
                <a16:creationId xmlns:a16="http://schemas.microsoft.com/office/drawing/2014/main" id="{36BEFE8D-1F2F-B34E-BCF5-CD293A6FD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C22949B1-7033-D240-8DA0-C74CB7445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7" b="89825" l="6641" r="91895">
                        <a14:foregroundMark x1="7910" y1="75676" x2="6641" y2="23370"/>
                        <a14:foregroundMark x1="6641" y1="23370" x2="8398" y2="18760"/>
                        <a14:foregroundMark x1="90625" y1="75994" x2="91895" y2="21304"/>
                        <a14:foregroundMark x1="91895" y1="21304" x2="91797" y2="21145"/>
                      </a14:backgroundRemoval>
                    </a14:imgEffect>
                  </a14:imgLayer>
                </a14:imgProps>
              </a:ext>
            </a:extLst>
          </a:blip>
          <a:stretch>
            <a:fillRect/>
          </a:stretch>
        </p:blipFill>
        <p:spPr>
          <a:xfrm>
            <a:off x="1032471" y="982546"/>
            <a:ext cx="10127057" cy="6210734"/>
          </a:xfrm>
          <a:prstGeom prst="rect">
            <a:avLst/>
          </a:prstGeom>
        </p:spPr>
      </p:pic>
    </p:spTree>
    <p:extLst>
      <p:ext uri="{BB962C8B-B14F-4D97-AF65-F5344CB8AC3E}">
        <p14:creationId xmlns:p14="http://schemas.microsoft.com/office/powerpoint/2010/main" val="105944898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12921</TotalTime>
  <Words>3644</Words>
  <Application>Microsoft Macintosh PowerPoint</Application>
  <PresentationFormat>Widescreen</PresentationFormat>
  <Paragraphs>466</Paragraphs>
  <Slides>36</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Arial</vt:lpstr>
      <vt:lpstr>Wingdings</vt:lpstr>
      <vt:lpstr>Courier New</vt:lpstr>
      <vt:lpstr>Helvetica Neue Light</vt:lpstr>
      <vt:lpstr>DI Template</vt:lpstr>
      <vt:lpstr>WELCOME</vt:lpstr>
      <vt:lpstr>An Overview</vt:lpstr>
      <vt:lpstr>Technologies we cover</vt:lpstr>
      <vt:lpstr>Our Practitioners</vt:lpstr>
      <vt:lpstr>About the instructors</vt:lpstr>
      <vt:lpstr>PowerPoint Presentation</vt:lpstr>
      <vt:lpstr>Data Engineers</vt:lpstr>
      <vt:lpstr>What is the difference?</vt:lpstr>
      <vt:lpstr>Extract, Transform, and Load </vt:lpstr>
      <vt:lpstr>Basic ETL Process </vt:lpstr>
      <vt:lpstr>Data Extraction</vt:lpstr>
      <vt:lpstr>SQL Extraction</vt:lpstr>
      <vt:lpstr>Relationship - Row Oriented and Columnar </vt:lpstr>
      <vt:lpstr>API Source Extraction</vt:lpstr>
      <vt:lpstr>File reading Extraction</vt:lpstr>
      <vt:lpstr>Config Files </vt:lpstr>
      <vt:lpstr>YAML vs JSON vs XML</vt:lpstr>
      <vt:lpstr>Transforming</vt:lpstr>
      <vt:lpstr>Examples of Transformations</vt:lpstr>
      <vt:lpstr>Examples of Validations</vt:lpstr>
      <vt:lpstr>Transforming in Code</vt:lpstr>
      <vt:lpstr>Batch Loading vs Streaming</vt:lpstr>
      <vt:lpstr>Batch Loading vs Streaming</vt:lpstr>
      <vt:lpstr>Batch Loading vs Streaming Differences</vt:lpstr>
      <vt:lpstr>Event Driven vs Batch Architecture</vt:lpstr>
      <vt:lpstr>Event Driven</vt:lpstr>
      <vt:lpstr>What Architecture is right for your team?</vt:lpstr>
      <vt:lpstr>Loading</vt:lpstr>
      <vt:lpstr>Docker/ Kubernetes</vt:lpstr>
      <vt:lpstr>Index Loading</vt:lpstr>
      <vt:lpstr>Dim vs Fact</vt:lpstr>
      <vt:lpstr>Dim vs Fact</vt:lpstr>
      <vt:lpstr>Star Schema vs Snowflake Schema</vt:lpstr>
      <vt:lpstr>Best Practices in ETL </vt:lpstr>
      <vt:lpstr>Confused? ASK QUESTIONS</vt:lpstr>
      <vt:lpstr>Break &amp; Lab1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79</cp:revision>
  <dcterms:modified xsi:type="dcterms:W3CDTF">2020-07-04T05:23:35Z</dcterms:modified>
</cp:coreProperties>
</file>